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0"/>
  </p:notesMasterIdLst>
  <p:sldIdLst>
    <p:sldId id="256" r:id="rId2"/>
    <p:sldId id="2704" r:id="rId3"/>
    <p:sldId id="283" r:id="rId4"/>
    <p:sldId id="2710" r:id="rId5"/>
    <p:sldId id="2706" r:id="rId6"/>
    <p:sldId id="2707" r:id="rId7"/>
    <p:sldId id="2748" r:id="rId8"/>
    <p:sldId id="2724" r:id="rId9"/>
    <p:sldId id="2744" r:id="rId10"/>
    <p:sldId id="2727" r:id="rId11"/>
    <p:sldId id="2758" r:id="rId12"/>
    <p:sldId id="2745" r:id="rId13"/>
    <p:sldId id="2729" r:id="rId14"/>
    <p:sldId id="2746" r:id="rId15"/>
    <p:sldId id="2732" r:id="rId16"/>
    <p:sldId id="2733" r:id="rId17"/>
    <p:sldId id="2747" r:id="rId18"/>
    <p:sldId id="2757" r:id="rId19"/>
    <p:sldId id="2742" r:id="rId20"/>
    <p:sldId id="2723" r:id="rId21"/>
    <p:sldId id="2740" r:id="rId22"/>
    <p:sldId id="2726" r:id="rId23"/>
    <p:sldId id="2741" r:id="rId24"/>
    <p:sldId id="2735" r:id="rId25"/>
    <p:sldId id="2731" r:id="rId26"/>
    <p:sldId id="2736" r:id="rId27"/>
    <p:sldId id="2737" r:id="rId28"/>
    <p:sldId id="2734" r:id="rId29"/>
    <p:sldId id="2749" r:id="rId30"/>
    <p:sldId id="2738" r:id="rId31"/>
    <p:sldId id="2750" r:id="rId32"/>
    <p:sldId id="2739" r:id="rId33"/>
    <p:sldId id="2751" r:id="rId34"/>
    <p:sldId id="2752" r:id="rId35"/>
    <p:sldId id="2753" r:id="rId36"/>
    <p:sldId id="2756" r:id="rId37"/>
    <p:sldId id="2754" r:id="rId38"/>
    <p:sldId id="2759" r:id="rId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park" initials="j" lastIdx="2" clrIdx="0">
    <p:extLst>
      <p:ext uri="{19B8F6BF-5375-455C-9EA6-DF929625EA0E}">
        <p15:presenceInfo xmlns:p15="http://schemas.microsoft.com/office/powerpoint/2012/main" userId="aa45d353c498e4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FDEADA"/>
    <a:srgbClr val="0070C0"/>
    <a:srgbClr val="77933C"/>
    <a:srgbClr val="002F7B"/>
    <a:srgbClr val="060B29"/>
    <a:srgbClr val="6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8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3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3.%20Algorithm\AAKR\&#51312;&#44592;&#44221;&#48372;%20&#50696;&#52769;&#44050;%20Calculator_&#44368;&#50977;&#50857;_ex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/>
              <a:t>학습 데이터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'Example (2)'!$I$3</c:f>
              <c:strCache>
                <c:ptCount val="1"/>
                <c:pt idx="0">
                  <c:v>Tag 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'Example (2)'!$I$4:$I$33</c:f>
              <c:numCache>
                <c:formatCode>General</c:formatCode>
                <c:ptCount val="30"/>
                <c:pt idx="0">
                  <c:v>23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23</c:v>
                </c:pt>
                <c:pt idx="5">
                  <c:v>25</c:v>
                </c:pt>
                <c:pt idx="6">
                  <c:v>27</c:v>
                </c:pt>
                <c:pt idx="7">
                  <c:v>27</c:v>
                </c:pt>
                <c:pt idx="8">
                  <c:v>25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30</c:v>
                </c:pt>
                <c:pt idx="18">
                  <c:v>27</c:v>
                </c:pt>
                <c:pt idx="19">
                  <c:v>28</c:v>
                </c:pt>
                <c:pt idx="20">
                  <c:v>28</c:v>
                </c:pt>
                <c:pt idx="21">
                  <c:v>25</c:v>
                </c:pt>
                <c:pt idx="22">
                  <c:v>25</c:v>
                </c:pt>
                <c:pt idx="23">
                  <c:v>25</c:v>
                </c:pt>
                <c:pt idx="24">
                  <c:v>25</c:v>
                </c:pt>
                <c:pt idx="25">
                  <c:v>29</c:v>
                </c:pt>
                <c:pt idx="26">
                  <c:v>29</c:v>
                </c:pt>
                <c:pt idx="27">
                  <c:v>27</c:v>
                </c:pt>
                <c:pt idx="28">
                  <c:v>28</c:v>
                </c:pt>
                <c:pt idx="29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03-4277-9F1B-EABDFACBBDFA}"/>
            </c:ext>
          </c:extLst>
        </c:ser>
        <c:ser>
          <c:idx val="1"/>
          <c:order val="1"/>
          <c:tx>
            <c:strRef>
              <c:f>'Example (2)'!$J$3</c:f>
              <c:strCache>
                <c:ptCount val="1"/>
                <c:pt idx="0">
                  <c:v>Tag 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'Example (2)'!$J$4:$J$33</c:f>
              <c:numCache>
                <c:formatCode>General</c:formatCode>
                <c:ptCount val="30"/>
                <c:pt idx="0">
                  <c:v>42</c:v>
                </c:pt>
                <c:pt idx="1">
                  <c:v>44</c:v>
                </c:pt>
                <c:pt idx="2">
                  <c:v>45</c:v>
                </c:pt>
                <c:pt idx="3">
                  <c:v>45</c:v>
                </c:pt>
                <c:pt idx="4">
                  <c:v>44</c:v>
                </c:pt>
                <c:pt idx="5">
                  <c:v>48</c:v>
                </c:pt>
                <c:pt idx="6">
                  <c:v>50</c:v>
                </c:pt>
                <c:pt idx="7">
                  <c:v>50</c:v>
                </c:pt>
                <c:pt idx="8">
                  <c:v>49</c:v>
                </c:pt>
                <c:pt idx="9">
                  <c:v>49</c:v>
                </c:pt>
                <c:pt idx="10">
                  <c:v>51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51</c:v>
                </c:pt>
                <c:pt idx="16">
                  <c:v>51</c:v>
                </c:pt>
                <c:pt idx="17">
                  <c:v>53</c:v>
                </c:pt>
                <c:pt idx="18">
                  <c:v>53</c:v>
                </c:pt>
                <c:pt idx="19">
                  <c:v>51</c:v>
                </c:pt>
                <c:pt idx="20">
                  <c:v>51</c:v>
                </c:pt>
                <c:pt idx="21">
                  <c:v>48</c:v>
                </c:pt>
                <c:pt idx="22">
                  <c:v>48</c:v>
                </c:pt>
                <c:pt idx="23">
                  <c:v>49</c:v>
                </c:pt>
                <c:pt idx="24">
                  <c:v>49</c:v>
                </c:pt>
                <c:pt idx="25">
                  <c:v>52</c:v>
                </c:pt>
                <c:pt idx="26">
                  <c:v>53</c:v>
                </c:pt>
                <c:pt idx="27">
                  <c:v>51</c:v>
                </c:pt>
                <c:pt idx="28">
                  <c:v>53</c:v>
                </c:pt>
                <c:pt idx="29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03-4277-9F1B-EABDFACBBDFA}"/>
            </c:ext>
          </c:extLst>
        </c:ser>
        <c:ser>
          <c:idx val="2"/>
          <c:order val="2"/>
          <c:tx>
            <c:strRef>
              <c:f>'Example (2)'!$K$3</c:f>
              <c:strCache>
                <c:ptCount val="1"/>
                <c:pt idx="0">
                  <c:v>Tag 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'Example (2)'!$K$4:$K$33</c:f>
              <c:numCache>
                <c:formatCode>General</c:formatCode>
                <c:ptCount val="30"/>
                <c:pt idx="0">
                  <c:v>59</c:v>
                </c:pt>
                <c:pt idx="1">
                  <c:v>59</c:v>
                </c:pt>
                <c:pt idx="2">
                  <c:v>59</c:v>
                </c:pt>
                <c:pt idx="3">
                  <c:v>60</c:v>
                </c:pt>
                <c:pt idx="4">
                  <c:v>60</c:v>
                </c:pt>
                <c:pt idx="5">
                  <c:v>64</c:v>
                </c:pt>
                <c:pt idx="6">
                  <c:v>65</c:v>
                </c:pt>
                <c:pt idx="7">
                  <c:v>65</c:v>
                </c:pt>
                <c:pt idx="8">
                  <c:v>65</c:v>
                </c:pt>
                <c:pt idx="9">
                  <c:v>65</c:v>
                </c:pt>
                <c:pt idx="10">
                  <c:v>65</c:v>
                </c:pt>
                <c:pt idx="11">
                  <c:v>65</c:v>
                </c:pt>
                <c:pt idx="12">
                  <c:v>65</c:v>
                </c:pt>
                <c:pt idx="13">
                  <c:v>62</c:v>
                </c:pt>
                <c:pt idx="14">
                  <c:v>65</c:v>
                </c:pt>
                <c:pt idx="15">
                  <c:v>66</c:v>
                </c:pt>
                <c:pt idx="16">
                  <c:v>64</c:v>
                </c:pt>
                <c:pt idx="17">
                  <c:v>65</c:v>
                </c:pt>
                <c:pt idx="18">
                  <c:v>66</c:v>
                </c:pt>
                <c:pt idx="19">
                  <c:v>67</c:v>
                </c:pt>
                <c:pt idx="20">
                  <c:v>68</c:v>
                </c:pt>
                <c:pt idx="21">
                  <c:v>65</c:v>
                </c:pt>
                <c:pt idx="22">
                  <c:v>65</c:v>
                </c:pt>
                <c:pt idx="23">
                  <c:v>66</c:v>
                </c:pt>
                <c:pt idx="24">
                  <c:v>67</c:v>
                </c:pt>
                <c:pt idx="25">
                  <c:v>68</c:v>
                </c:pt>
                <c:pt idx="26">
                  <c:v>67</c:v>
                </c:pt>
                <c:pt idx="27">
                  <c:v>67</c:v>
                </c:pt>
                <c:pt idx="28">
                  <c:v>67</c:v>
                </c:pt>
                <c:pt idx="29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03-4277-9F1B-EABDFACBB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4036623"/>
        <c:axId val="1791746303"/>
      </c:lineChart>
      <c:catAx>
        <c:axId val="49403662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1746303"/>
        <c:crosses val="autoZero"/>
        <c:auto val="1"/>
        <c:lblAlgn val="ctr"/>
        <c:lblOffset val="100"/>
        <c:noMultiLvlLbl val="0"/>
      </c:catAx>
      <c:valAx>
        <c:axId val="179174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4036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4T16:29:02.523" idx="1">
    <p:pos x="2866" y="3893"/>
    <p:text>잠재변수 z의분포(사후분포)가 표준 정규분포(사전 분포)처럼 표준 정규분포를 따르도록 조정하여 새로운 데이터 샘플링이 가능하게 함
만약 이 loss가 크다면 특정 데이터만 잘 복원하고 새로운 데이터에는 일반화되지 못할 가능성이 높음</p:text>
    <p:extLst mod="1">
      <p:ext uri="{C676402C-5697-4E1C-873F-D02D1690AC5C}">
        <p15:threadingInfo xmlns:p15="http://schemas.microsoft.com/office/powerpoint/2012/main" timeZoneBias="-540"/>
      </p:ext>
    </p:extLst>
  </p:cm>
  <p:cm authorId="1" dt="2025-02-05T09:35:57.267" idx="2">
    <p:pos x="904" y="1516"/>
    <p:text>평균과 표준편차가 정규분포를 따른다고 가정했으니 Gaussian Encoder라고 부름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52145-2153-4D5C-9BD0-2777E3E2A542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18721DB-9DDD-4B20-B313-9CB2E9479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2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Picture 8" descr="D:\김민지\가온플랫폼\IR자료\ppt\표지_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" y="-794"/>
            <a:ext cx="12193591" cy="68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:\김민지\가온플랫폼\IR자료\ppt\이미지\라인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36" y="722667"/>
            <a:ext cx="10747919" cy="130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김민지\가온플랫폼\IR자료\ppt\이미지\표지_텍스트1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75" y="918427"/>
            <a:ext cx="92243" cy="110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김민지\가온플랫폼\IR자료\ppt\이미지\표지-로고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054" y="5768328"/>
            <a:ext cx="1550640" cy="3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김민지\가온플랫폼\IR자료\ppt\이미지\표지-홈페이지-01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0" y="5980259"/>
            <a:ext cx="1148268" cy="13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김민지\가온플랫폼\IR자료\ppt\이미지\표지-국문-01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0" y="5773560"/>
            <a:ext cx="248102" cy="11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7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1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60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2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2">
                <a:latin typeface="G마켓 산스 Medium" pitchFamily="50" charset="-127"/>
                <a:ea typeface="G마켓 산스 Medium" pitchFamily="50" charset="-127"/>
              </a:defRPr>
            </a:lvl1pPr>
          </a:lstStyle>
          <a:p>
            <a:fld id="{F0BD42AC-0A64-4A55-827E-B262BED39E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26" name="Picture 2" descr="D:\김민지\가온플랫폼\IR자료\ppt\목차_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02"/>
            <a:ext cx="12193591" cy="68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김민지\가온플랫폼\IR자료\ppt\이미지\라인2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45" y="728262"/>
            <a:ext cx="10747918" cy="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김민지\가온플랫폼\IR자료\ppt\이미지\가온 로고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94" y="845536"/>
            <a:ext cx="1364562" cy="3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721245" y="5297759"/>
            <a:ext cx="10570522" cy="85883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3"/>
          </a:p>
        </p:txBody>
      </p:sp>
    </p:spTree>
    <p:extLst>
      <p:ext uri="{BB962C8B-B14F-4D97-AF65-F5344CB8AC3E}">
        <p14:creationId xmlns:p14="http://schemas.microsoft.com/office/powerpoint/2010/main" val="304160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050" name="Picture 2" descr="D:\김민지\가온플랫폼\IR자료\ppt\간지_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2" y="1"/>
            <a:ext cx="12193591" cy="68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김민지\가온플랫폼\IR자료\ppt\이미지\라인2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45" y="728262"/>
            <a:ext cx="10747918" cy="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김민지\가온플랫폼\IR자료\ppt\이미지\가온 로고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601" y="845536"/>
            <a:ext cx="1364562" cy="3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22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김민지\가온플랫폼\IR자료\ppt\사업분야_배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" y="3206"/>
            <a:ext cx="12193591" cy="68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6"/>
          </a:xfrm>
        </p:spPr>
        <p:txBody>
          <a:bodyPr/>
          <a:lstStyle>
            <a:lvl1pPr>
              <a:defRPr sz="1002">
                <a:latin typeface="G마켓 산스 Medium" pitchFamily="50" charset="-127"/>
                <a:ea typeface="G마켓 산스 Medium" pitchFamily="50" charset="-127"/>
              </a:defRPr>
            </a:lvl1pPr>
          </a:lstStyle>
          <a:p>
            <a:fld id="{F0BD42AC-0A64-4A55-827E-B262BED39E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1" name="Picture 4" descr="D:\김민지\가온플랫폼\IR자료\ppt\이미지\가온 로고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601" y="314795"/>
            <a:ext cx="1364562" cy="3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21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김민지\가온플랫폼\IR자료\ppt\배경_로고x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2"/>
            <a:ext cx="12193591" cy="68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6"/>
          </a:xfrm>
        </p:spPr>
        <p:txBody>
          <a:bodyPr/>
          <a:lstStyle>
            <a:lvl1pPr>
              <a:defRPr sz="1002">
                <a:latin typeface="G마켓 산스 Medium" pitchFamily="50" charset="-127"/>
                <a:ea typeface="G마켓 산스 Medium" pitchFamily="50" charset="-127"/>
              </a:defRPr>
            </a:lvl1pPr>
          </a:lstStyle>
          <a:p>
            <a:fld id="{F0BD42AC-0A64-4A55-827E-B262BED39E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2" name="Picture 4" descr="D:\김민지\가온플랫폼\IR자료\ppt\이미지\가온 로고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601" y="314795"/>
            <a:ext cx="1364562" cy="3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75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6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70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4308"/>
            </a:lvl1pPr>
            <a:lvl2pPr>
              <a:defRPr sz="3707"/>
            </a:lvl2pPr>
            <a:lvl3pPr>
              <a:defRPr sz="3206"/>
            </a:lvl3pPr>
            <a:lvl4pPr>
              <a:defRPr sz="2705"/>
            </a:lvl4pPr>
            <a:lvl5pPr>
              <a:defRPr sz="2705"/>
            </a:lvl5pPr>
            <a:lvl6pPr>
              <a:defRPr sz="2705"/>
            </a:lvl6pPr>
            <a:lvl7pPr>
              <a:defRPr sz="2705"/>
            </a:lvl7pPr>
            <a:lvl8pPr>
              <a:defRPr sz="2705"/>
            </a:lvl8pPr>
            <a:lvl9pPr>
              <a:defRPr sz="270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3"/>
            </a:lvl1pPr>
            <a:lvl2pPr marL="609400" indent="0">
              <a:buNone/>
              <a:defRPr sz="1603"/>
            </a:lvl2pPr>
            <a:lvl3pPr marL="1218799" indent="0">
              <a:buNone/>
              <a:defRPr sz="1302"/>
            </a:lvl3pPr>
            <a:lvl4pPr marL="1828199" indent="0">
              <a:buNone/>
              <a:defRPr sz="1202"/>
            </a:lvl4pPr>
            <a:lvl5pPr marL="2437598" indent="0">
              <a:buNone/>
              <a:defRPr sz="1202"/>
            </a:lvl5pPr>
            <a:lvl6pPr marL="3046998" indent="0">
              <a:buNone/>
              <a:defRPr sz="1202"/>
            </a:lvl6pPr>
            <a:lvl7pPr marL="3656398" indent="0">
              <a:buNone/>
              <a:defRPr sz="1202"/>
            </a:lvl7pPr>
            <a:lvl8pPr marL="4265797" indent="0">
              <a:buNone/>
              <a:defRPr sz="1202"/>
            </a:lvl8pPr>
            <a:lvl9pPr marL="4875197" indent="0">
              <a:buNone/>
              <a:defRPr sz="120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3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8" y="4800599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70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8"/>
            </a:lvl1pPr>
            <a:lvl2pPr marL="609400" indent="0">
              <a:buNone/>
              <a:defRPr sz="3707"/>
            </a:lvl2pPr>
            <a:lvl3pPr marL="1218799" indent="0">
              <a:buNone/>
              <a:defRPr sz="3206"/>
            </a:lvl3pPr>
            <a:lvl4pPr marL="1828199" indent="0">
              <a:buNone/>
              <a:defRPr sz="2705"/>
            </a:lvl4pPr>
            <a:lvl5pPr marL="2437598" indent="0">
              <a:buNone/>
              <a:defRPr sz="2705"/>
            </a:lvl5pPr>
            <a:lvl6pPr marL="3046998" indent="0">
              <a:buNone/>
              <a:defRPr sz="2705"/>
            </a:lvl6pPr>
            <a:lvl7pPr marL="3656398" indent="0">
              <a:buNone/>
              <a:defRPr sz="2705"/>
            </a:lvl7pPr>
            <a:lvl8pPr marL="4265797" indent="0">
              <a:buNone/>
              <a:defRPr sz="2705"/>
            </a:lvl8pPr>
            <a:lvl9pPr marL="4875197" indent="0">
              <a:buNone/>
              <a:defRPr sz="2705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3"/>
            </a:lvl1pPr>
            <a:lvl2pPr marL="609400" indent="0">
              <a:buNone/>
              <a:defRPr sz="1603"/>
            </a:lvl2pPr>
            <a:lvl3pPr marL="1218799" indent="0">
              <a:buNone/>
              <a:defRPr sz="1302"/>
            </a:lvl3pPr>
            <a:lvl4pPr marL="1828199" indent="0">
              <a:buNone/>
              <a:defRPr sz="1202"/>
            </a:lvl4pPr>
            <a:lvl5pPr marL="2437598" indent="0">
              <a:buNone/>
              <a:defRPr sz="1202"/>
            </a:lvl5pPr>
            <a:lvl6pPr marL="3046998" indent="0">
              <a:buNone/>
              <a:defRPr sz="1202"/>
            </a:lvl6pPr>
            <a:lvl7pPr marL="3656398" indent="0">
              <a:buNone/>
              <a:defRPr sz="1202"/>
            </a:lvl7pPr>
            <a:lvl8pPr marL="4265797" indent="0">
              <a:buNone/>
              <a:defRPr sz="1202"/>
            </a:lvl8pPr>
            <a:lvl9pPr marL="4875197" indent="0">
              <a:buNone/>
              <a:defRPr sz="120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C571E1E1-E607-48CD-879E-C99AA745E96C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1" y="6356351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5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6"/>
          </a:xfrm>
          <a:prstGeom prst="rect">
            <a:avLst/>
          </a:prstGeom>
        </p:spPr>
        <p:txBody>
          <a:bodyPr vert="horz" lIns="121661" tIns="60830" rIns="121661" bIns="60830" rtlCol="0" anchor="ctr"/>
          <a:lstStyle>
            <a:lvl1pPr algn="r">
              <a:defRPr sz="16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D42AC-0A64-4A55-827E-B262BED39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5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1218799" rtl="0" eaLnBrk="1" latinLnBrk="1" hangingPunct="1"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49" indent="-457049" algn="l" defTabSz="1218799" rtl="0" eaLnBrk="1" latinLnBrk="1" hangingPunct="1">
        <a:spcBef>
          <a:spcPct val="20000"/>
        </a:spcBef>
        <a:buFont typeface="Arial" pitchFamily="34" charset="0"/>
        <a:buChar char="•"/>
        <a:defRPr sz="4308" kern="1200">
          <a:solidFill>
            <a:schemeClr val="tx1"/>
          </a:solidFill>
          <a:latin typeface="+mn-lt"/>
          <a:ea typeface="+mn-ea"/>
          <a:cs typeface="+mn-cs"/>
        </a:defRPr>
      </a:lvl1pPr>
      <a:lvl2pPr marL="990274" indent="-380874" algn="l" defTabSz="1218799" rtl="0" eaLnBrk="1" latinLnBrk="1" hangingPunct="1">
        <a:spcBef>
          <a:spcPct val="20000"/>
        </a:spcBef>
        <a:buFont typeface="Arial" pitchFamily="34" charset="0"/>
        <a:buChar char="–"/>
        <a:defRPr sz="3707" kern="1200">
          <a:solidFill>
            <a:schemeClr val="tx1"/>
          </a:solidFill>
          <a:latin typeface="+mn-lt"/>
          <a:ea typeface="+mn-ea"/>
          <a:cs typeface="+mn-cs"/>
        </a:defRPr>
      </a:lvl2pPr>
      <a:lvl3pPr marL="1523499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3206" kern="1200">
          <a:solidFill>
            <a:schemeClr val="tx1"/>
          </a:solidFill>
          <a:latin typeface="+mn-lt"/>
          <a:ea typeface="+mn-ea"/>
          <a:cs typeface="+mn-cs"/>
        </a:defRPr>
      </a:lvl3pPr>
      <a:lvl4pPr marL="2132898" indent="-304699" algn="l" defTabSz="1218799" rtl="0" eaLnBrk="1" latinLnBrk="1" hangingPunct="1">
        <a:spcBef>
          <a:spcPct val="20000"/>
        </a:spcBef>
        <a:buFont typeface="Arial" pitchFamily="34" charset="0"/>
        <a:buChar char="–"/>
        <a:defRPr sz="2705" kern="1200">
          <a:solidFill>
            <a:schemeClr val="tx1"/>
          </a:solidFill>
          <a:latin typeface="+mn-lt"/>
          <a:ea typeface="+mn-ea"/>
          <a:cs typeface="+mn-cs"/>
        </a:defRPr>
      </a:lvl4pPr>
      <a:lvl5pPr marL="2742298" indent="-304699" algn="l" defTabSz="1218799" rtl="0" eaLnBrk="1" latinLnBrk="1" hangingPunct="1">
        <a:spcBef>
          <a:spcPct val="20000"/>
        </a:spcBef>
        <a:buFont typeface="Arial" pitchFamily="34" charset="0"/>
        <a:buChar char="»"/>
        <a:defRPr sz="2705" kern="1200">
          <a:solidFill>
            <a:schemeClr val="tx1"/>
          </a:solidFill>
          <a:latin typeface="+mn-lt"/>
          <a:ea typeface="+mn-ea"/>
          <a:cs typeface="+mn-cs"/>
        </a:defRPr>
      </a:lvl5pPr>
      <a:lvl6pPr marL="3351697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2705" kern="1200">
          <a:solidFill>
            <a:schemeClr val="tx1"/>
          </a:solidFill>
          <a:latin typeface="+mn-lt"/>
          <a:ea typeface="+mn-ea"/>
          <a:cs typeface="+mn-cs"/>
        </a:defRPr>
      </a:lvl6pPr>
      <a:lvl7pPr marL="3961097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2705" kern="1200">
          <a:solidFill>
            <a:schemeClr val="tx1"/>
          </a:solidFill>
          <a:latin typeface="+mn-lt"/>
          <a:ea typeface="+mn-ea"/>
          <a:cs typeface="+mn-cs"/>
        </a:defRPr>
      </a:lvl7pPr>
      <a:lvl8pPr marL="4570497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2705" kern="1200">
          <a:solidFill>
            <a:schemeClr val="tx1"/>
          </a:solidFill>
          <a:latin typeface="+mn-lt"/>
          <a:ea typeface="+mn-ea"/>
          <a:cs typeface="+mn-cs"/>
        </a:defRPr>
      </a:lvl8pPr>
      <a:lvl9pPr marL="5179896" indent="-304699" algn="l" defTabSz="1218799" rtl="0" eaLnBrk="1" latinLnBrk="1" hangingPunct="1">
        <a:spcBef>
          <a:spcPct val="20000"/>
        </a:spcBef>
        <a:buFont typeface="Arial" pitchFamily="34" charset="0"/>
        <a:buChar char="•"/>
        <a:defRPr sz="2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1pPr>
      <a:lvl2pPr marL="609400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2pPr>
      <a:lvl3pPr marL="1218799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3pPr>
      <a:lvl4pPr marL="1828199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4pPr>
      <a:lvl5pPr marL="2437598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5pPr>
      <a:lvl6pPr marL="3046998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6pPr>
      <a:lvl7pPr marL="3656398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7pPr>
      <a:lvl8pPr marL="4265797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8pPr>
      <a:lvl9pPr marL="4875197" algn="l" defTabSz="1218799" rtl="0" eaLnBrk="1" latinLnBrk="1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6120" y="2789860"/>
            <a:ext cx="4419842" cy="709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799"/>
            <a:r>
              <a:rPr lang="en-US" altLang="ko-KR" sz="4007" dirty="0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en-US" altLang="ko-KR" sz="4007" dirty="0" err="1">
                <a:solidFill>
                  <a:prstClr val="white"/>
                </a:solidFill>
                <a:latin typeface="G마켓 산스 Bold" pitchFamily="50" charset="-127"/>
                <a:ea typeface="G마켓 산스 Bold" pitchFamily="50" charset="-127"/>
              </a:rPr>
              <a:t>GaonPlatform</a:t>
            </a:r>
            <a:endParaRPr lang="ko-KR" altLang="en-US" sz="4007" dirty="0">
              <a:solidFill>
                <a:prstClr val="white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47A64-EE01-4FD0-B5B6-A9D41DD379D6}"/>
              </a:ext>
            </a:extLst>
          </p:cNvPr>
          <p:cNvSpPr txBox="1"/>
          <p:nvPr/>
        </p:nvSpPr>
        <p:spPr>
          <a:xfrm>
            <a:off x="685537" y="3789697"/>
            <a:ext cx="821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799"/>
            <a:r>
              <a:rPr lang="en-US" altLang="ko-KR" sz="2800" baseline="30000" dirty="0">
                <a:solidFill>
                  <a:prstClr val="white"/>
                </a:solidFill>
                <a:latin typeface="본고딕 KR Normal" pitchFamily="34" charset="-127"/>
                <a:ea typeface="본고딕 KR Normal" pitchFamily="34" charset="-127"/>
              </a:rPr>
              <a:t>IPCM </a:t>
            </a:r>
            <a:r>
              <a:rPr lang="ko-KR" altLang="en-US" sz="2800" baseline="30000" dirty="0">
                <a:solidFill>
                  <a:prstClr val="white"/>
                </a:solidFill>
                <a:latin typeface="본고딕 KR Normal" pitchFamily="34" charset="-127"/>
                <a:ea typeface="본고딕 KR Normal" pitchFamily="34" charset="-127"/>
              </a:rPr>
              <a:t>알고리즘 설명서</a:t>
            </a:r>
            <a:endParaRPr lang="ko-KR" altLang="en-US" sz="2800" dirty="0">
              <a:solidFill>
                <a:prstClr val="white"/>
              </a:solidFill>
              <a:latin typeface="본고딕 KR Normal" pitchFamily="34" charset="-127"/>
              <a:ea typeface="본고딕 KR Normal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DCB3F1-C8AE-4585-8DBF-42012BB9F2AA}"/>
              </a:ext>
            </a:extLst>
          </p:cNvPr>
          <p:cNvSpPr/>
          <p:nvPr/>
        </p:nvSpPr>
        <p:spPr>
          <a:xfrm>
            <a:off x="749038" y="881252"/>
            <a:ext cx="342900" cy="1219200"/>
          </a:xfrm>
          <a:prstGeom prst="rect">
            <a:avLst/>
          </a:prstGeom>
          <a:solidFill>
            <a:srgbClr val="060B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1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A933C6-565B-47FE-8F9E-713A5A38F1F6}"/>
              </a:ext>
            </a:extLst>
          </p:cNvPr>
          <p:cNvSpPr/>
          <p:nvPr/>
        </p:nvSpPr>
        <p:spPr>
          <a:xfrm>
            <a:off x="640112" y="1071952"/>
            <a:ext cx="5847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ANNOY(Approximate Nearest Neighbor Oh Yeah)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F86654F-99B3-4E49-8AF5-F7ED79E93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12" y="1717961"/>
            <a:ext cx="22153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24AADE-C768-48E6-A232-1B75D0CBCB54}"/>
              </a:ext>
            </a:extLst>
          </p:cNvPr>
          <p:cNvSpPr/>
          <p:nvPr/>
        </p:nvSpPr>
        <p:spPr>
          <a:xfrm>
            <a:off x="640112" y="1440704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3D1F402B-C54A-47E9-90B2-C6E1915C9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37" y="4745778"/>
            <a:ext cx="7825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/>
              <a:t>예측 시</a:t>
            </a:r>
            <a:endParaRPr lang="ko-KR" altLang="ko-KR" sz="140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6943CB5-1871-44D3-899F-AACE522F57F3}"/>
              </a:ext>
            </a:extLst>
          </p:cNvPr>
          <p:cNvSpPr/>
          <p:nvPr/>
        </p:nvSpPr>
        <p:spPr>
          <a:xfrm>
            <a:off x="5959189" y="4060752"/>
            <a:ext cx="189571" cy="110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CFC7720-D73B-4667-891A-8BD6F29EB169}"/>
              </a:ext>
            </a:extLst>
          </p:cNvPr>
          <p:cNvSpPr/>
          <p:nvPr/>
        </p:nvSpPr>
        <p:spPr>
          <a:xfrm>
            <a:off x="5966746" y="3775768"/>
            <a:ext cx="189571" cy="110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048AD-DEB9-4008-A73D-4D10291EAA9D}"/>
              </a:ext>
            </a:extLst>
          </p:cNvPr>
          <p:cNvSpPr txBox="1"/>
          <p:nvPr/>
        </p:nvSpPr>
        <p:spPr>
          <a:xfrm>
            <a:off x="790001" y="2267886"/>
            <a:ext cx="1061146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주어진 테스트 데이터에 대해 테스트 및 예측 수행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E703A-568F-4CD8-85CB-7BA207AE2049}"/>
              </a:ext>
            </a:extLst>
          </p:cNvPr>
          <p:cNvSpPr txBox="1"/>
          <p:nvPr/>
        </p:nvSpPr>
        <p:spPr>
          <a:xfrm>
            <a:off x="743446" y="2004627"/>
            <a:ext cx="7917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테스트 및 예측과정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E14818-E12E-44FB-96D1-22709119945C}"/>
              </a:ext>
            </a:extLst>
          </p:cNvPr>
          <p:cNvSpPr txBox="1"/>
          <p:nvPr/>
        </p:nvSpPr>
        <p:spPr>
          <a:xfrm>
            <a:off x="719472" y="3288980"/>
            <a:ext cx="10611464" cy="133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/>
              <a:t>입력 벡터와 가장 가까운 </a:t>
            </a:r>
            <a:r>
              <a:rPr lang="ko-KR" altLang="ko-KR" sz="1400" dirty="0" err="1"/>
              <a:t>n</a:t>
            </a:r>
            <a:r>
              <a:rPr lang="ko-KR" altLang="ko-KR" sz="1400" dirty="0"/>
              <a:t>=5개의 벡터를 검색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거리가 </a:t>
            </a:r>
            <a:r>
              <a:rPr lang="en-US" altLang="ko-KR" sz="1400" dirty="0"/>
              <a:t>0</a:t>
            </a:r>
            <a:r>
              <a:rPr lang="ko-KR" altLang="en-US" sz="1400" dirty="0"/>
              <a:t>인 벡터가 존재하면</a:t>
            </a:r>
            <a:r>
              <a:rPr lang="en-US" altLang="ko-KR" sz="1400" dirty="0"/>
              <a:t>(</a:t>
            </a:r>
            <a:r>
              <a:rPr lang="ko-KR" altLang="en-US" sz="1400" dirty="0"/>
              <a:t>정확히 일치하는 벡터가 있음</a:t>
            </a:r>
            <a:r>
              <a:rPr lang="en-US" altLang="ko-KR" sz="1400" dirty="0"/>
              <a:t>)        </a:t>
            </a:r>
            <a:r>
              <a:rPr lang="ko-KR" altLang="en-US" sz="1400" dirty="0"/>
              <a:t>해당 벡터를 사용하여 예측을 수행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거리가 </a:t>
            </a:r>
            <a:r>
              <a:rPr lang="en-US" altLang="ko-KR" sz="1400" dirty="0"/>
              <a:t>0</a:t>
            </a:r>
            <a:r>
              <a:rPr lang="ko-KR" altLang="en-US" sz="1400" dirty="0"/>
              <a:t>인 벡터가 없으면</a:t>
            </a:r>
            <a:r>
              <a:rPr lang="en-US" altLang="ko-KR" sz="1400" dirty="0"/>
              <a:t>(</a:t>
            </a:r>
            <a:r>
              <a:rPr lang="ko-KR" altLang="en-US" sz="1400" dirty="0"/>
              <a:t>정확히 일치하는 벡터가 아니면</a:t>
            </a:r>
            <a:r>
              <a:rPr lang="en-US" altLang="ko-KR" sz="1400" dirty="0"/>
              <a:t>)        </a:t>
            </a:r>
            <a:r>
              <a:rPr lang="ko-KR" altLang="en-US" sz="1400" dirty="0"/>
              <a:t>가까운 벡터들의 가중평균</a:t>
            </a:r>
            <a:r>
              <a:rPr lang="en-US" altLang="ko-KR" sz="1400" dirty="0"/>
              <a:t>(weighted sum)</a:t>
            </a:r>
            <a:r>
              <a:rPr lang="ko-KR" altLang="en-US" sz="1400" dirty="0"/>
              <a:t>계산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A9EFB-85DC-4E7E-A4D0-31F6883EEC66}"/>
              </a:ext>
            </a:extLst>
          </p:cNvPr>
          <p:cNvSpPr txBox="1"/>
          <p:nvPr/>
        </p:nvSpPr>
        <p:spPr>
          <a:xfrm>
            <a:off x="755799" y="4991282"/>
            <a:ext cx="10611464" cy="101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주어진 테스트 데이터에 대해 예측을 수행하고 예측 결과를 원래 스케일로 복원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정규화 된 데이터를 윈도우 크기에 맞게 벡터로 변환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예측 값은 정규화 된 값이므로 원래 스케일로 복원</a:t>
            </a:r>
            <a:endParaRPr lang="en-US" altLang="ko-KR" sz="1400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39003194-4A14-4656-ACEC-09B6A5C94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28" y="3021703"/>
            <a:ext cx="96212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/>
              <a:t>테스트 시</a:t>
            </a:r>
            <a:endParaRPr lang="ko-KR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71061-9D11-478C-AA6D-22F0BD778E65}"/>
              </a:ext>
            </a:extLst>
          </p:cNvPr>
          <p:cNvSpPr txBox="1"/>
          <p:nvPr/>
        </p:nvSpPr>
        <p:spPr>
          <a:xfrm>
            <a:off x="700547" y="263542"/>
            <a:ext cx="1176412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ANNOY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57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A933C6-565B-47FE-8F9E-713A5A38F1F6}"/>
              </a:ext>
            </a:extLst>
          </p:cNvPr>
          <p:cNvSpPr/>
          <p:nvPr/>
        </p:nvSpPr>
        <p:spPr>
          <a:xfrm>
            <a:off x="640112" y="1071952"/>
            <a:ext cx="5847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ANNOY(Approximate Nearest Neighbor Oh Yeah)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F86654F-99B3-4E49-8AF5-F7ED79E93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12" y="1717961"/>
            <a:ext cx="22153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24AADE-C768-48E6-A232-1B75D0CBCB54}"/>
              </a:ext>
            </a:extLst>
          </p:cNvPr>
          <p:cNvSpPr/>
          <p:nvPr/>
        </p:nvSpPr>
        <p:spPr>
          <a:xfrm>
            <a:off x="640112" y="1440704"/>
            <a:ext cx="219823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ANNOY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적용 사례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A9EFB-85DC-4E7E-A4D0-31F6883EEC66}"/>
              </a:ext>
            </a:extLst>
          </p:cNvPr>
          <p:cNvSpPr txBox="1"/>
          <p:nvPr/>
        </p:nvSpPr>
        <p:spPr>
          <a:xfrm>
            <a:off x="1068408" y="5446214"/>
            <a:ext cx="1061146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상관계수가 낮고 다른 유형의 태그</a:t>
            </a:r>
            <a:r>
              <a:rPr lang="en-US" altLang="ko-KR" sz="1400" dirty="0"/>
              <a:t>(</a:t>
            </a:r>
            <a:r>
              <a:rPr lang="ko-KR" altLang="en-US" sz="1400" dirty="0"/>
              <a:t>온도</a:t>
            </a:r>
            <a:r>
              <a:rPr lang="en-US" altLang="ko-KR" sz="1400" dirty="0"/>
              <a:t>, </a:t>
            </a:r>
            <a:r>
              <a:rPr lang="ko-KR" altLang="en-US" sz="1400" dirty="0"/>
              <a:t>압력</a:t>
            </a:r>
            <a:r>
              <a:rPr lang="en-US" altLang="ko-KR" sz="1400" dirty="0"/>
              <a:t>, </a:t>
            </a:r>
            <a:r>
              <a:rPr lang="ko-KR" altLang="en-US" sz="1400" dirty="0"/>
              <a:t>유량 등</a:t>
            </a:r>
            <a:r>
              <a:rPr lang="en-US" altLang="ko-KR" sz="1400" dirty="0"/>
              <a:t>)</a:t>
            </a:r>
            <a:r>
              <a:rPr lang="ko-KR" altLang="en-US" sz="1400" dirty="0"/>
              <a:t>로 구성된 그룹 같은 유형이라도 태그 별 값의 분포가 다른 그룹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71061-9D11-478C-AA6D-22F0BD778E65}"/>
              </a:ext>
            </a:extLst>
          </p:cNvPr>
          <p:cNvSpPr txBox="1"/>
          <p:nvPr/>
        </p:nvSpPr>
        <p:spPr>
          <a:xfrm>
            <a:off x="700547" y="263542"/>
            <a:ext cx="1176412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ANNOY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995D69-78E7-4F83-867A-3CF2C831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9" y="2305766"/>
            <a:ext cx="5463229" cy="2726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5DA7A-EAAA-4C94-AFE9-019C80B639C1}"/>
              </a:ext>
            </a:extLst>
          </p:cNvPr>
          <p:cNvSpPr txBox="1"/>
          <p:nvPr/>
        </p:nvSpPr>
        <p:spPr>
          <a:xfrm>
            <a:off x="2514621" y="5116212"/>
            <a:ext cx="3710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(1) </a:t>
            </a:r>
            <a:r>
              <a:rPr lang="ko-KR" altLang="en-US" sz="1000" dirty="0"/>
              <a:t>다른 유형의 태그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3A9A2F7-5C32-44DD-9A85-3563248D1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10" y="2305767"/>
            <a:ext cx="5164138" cy="27266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4C96BE-8A61-4F78-8C48-05B13F7FEB5A}"/>
              </a:ext>
            </a:extLst>
          </p:cNvPr>
          <p:cNvSpPr txBox="1"/>
          <p:nvPr/>
        </p:nvSpPr>
        <p:spPr>
          <a:xfrm>
            <a:off x="7499218" y="5108777"/>
            <a:ext cx="3710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(2) </a:t>
            </a:r>
            <a:r>
              <a:rPr lang="ko-KR" altLang="en-US" sz="1000" dirty="0"/>
              <a:t>같은 유형이라도 태그 별 값의 분포가 다른 그룹 </a:t>
            </a:r>
          </a:p>
        </p:txBody>
      </p:sp>
    </p:spTree>
    <p:extLst>
      <p:ext uri="{BB962C8B-B14F-4D97-AF65-F5344CB8AC3E}">
        <p14:creationId xmlns:p14="http://schemas.microsoft.com/office/powerpoint/2010/main" val="192784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ICA</a:t>
            </a: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 알고리즘 설명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95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A933C6-565B-47FE-8F9E-713A5A38F1F6}"/>
              </a:ext>
            </a:extLst>
          </p:cNvPr>
          <p:cNvSpPr/>
          <p:nvPr/>
        </p:nvSpPr>
        <p:spPr>
          <a:xfrm>
            <a:off x="640112" y="1071952"/>
            <a:ext cx="474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ICA(Independent Component Analysis)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E8E1C-48FD-4C58-A559-94005C08CC19}"/>
              </a:ext>
            </a:extLst>
          </p:cNvPr>
          <p:cNvSpPr txBox="1"/>
          <p:nvPr/>
        </p:nvSpPr>
        <p:spPr>
          <a:xfrm>
            <a:off x="662414" y="1421549"/>
            <a:ext cx="12094580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다변량의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신호를 통계적으로 독립적인 하부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성분으로 분리 계산하여 독립성분을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matrix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구성하여 입력한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데이터와 독립성분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matrix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연산하여 원본 데이터로 복원하는 기법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590FF7-790E-47FA-AC4C-932BAC594D9A}"/>
              </a:ext>
            </a:extLst>
          </p:cNvPr>
          <p:cNvSpPr/>
          <p:nvPr/>
        </p:nvSpPr>
        <p:spPr>
          <a:xfrm>
            <a:off x="875621" y="4037718"/>
            <a:ext cx="163217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알고리즘흐름</a:t>
            </a:r>
            <a:r>
              <a:rPr lang="en-US" altLang="ko-KR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55C70-496A-408D-BB71-7F0AC2C0FBC7}"/>
              </a:ext>
            </a:extLst>
          </p:cNvPr>
          <p:cNvSpPr txBox="1"/>
          <p:nvPr/>
        </p:nvSpPr>
        <p:spPr>
          <a:xfrm>
            <a:off x="875621" y="2805183"/>
            <a:ext cx="1061146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독립적인 원신호란 원래의 시계열 데이터가 혼합되기 전에 존재 했던 각 원본 신호를 의미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관측된 데이터에 대해 </a:t>
            </a:r>
            <a:r>
              <a:rPr lang="en-US" altLang="ko-KR" sz="1400" dirty="0"/>
              <a:t>, </a:t>
            </a:r>
            <a:r>
              <a:rPr lang="ko-KR" altLang="en-US" sz="1400" dirty="0"/>
              <a:t>원본 신호를 찾기 위해 변환 행렬을 학습함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9BBF2-AEFA-45CC-84B9-2A921E56DA5A}"/>
              </a:ext>
            </a:extLst>
          </p:cNvPr>
          <p:cNvSpPr txBox="1"/>
          <p:nvPr/>
        </p:nvSpPr>
        <p:spPr>
          <a:xfrm>
            <a:off x="814181" y="2323034"/>
            <a:ext cx="17550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핵심개념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21817-DAA0-4C2B-BB26-9B4C04028C46}"/>
              </a:ext>
            </a:extLst>
          </p:cNvPr>
          <p:cNvSpPr txBox="1"/>
          <p:nvPr/>
        </p:nvSpPr>
        <p:spPr>
          <a:xfrm>
            <a:off x="693113" y="293280"/>
            <a:ext cx="62709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ICA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24D7A-A93C-404C-AE9E-57E20B44DF5D}"/>
              </a:ext>
            </a:extLst>
          </p:cNvPr>
          <p:cNvSpPr txBox="1"/>
          <p:nvPr/>
        </p:nvSpPr>
        <p:spPr>
          <a:xfrm>
            <a:off x="938409" y="4600404"/>
            <a:ext cx="10611464" cy="133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입력 데이터 정규화</a:t>
            </a:r>
            <a:r>
              <a:rPr lang="en-US" altLang="ko-KR" sz="1400" dirty="0"/>
              <a:t>(Whitening)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독립 성분 찾기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최종 독립 성분 반환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15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A933C6-565B-47FE-8F9E-713A5A38F1F6}"/>
              </a:ext>
            </a:extLst>
          </p:cNvPr>
          <p:cNvSpPr/>
          <p:nvPr/>
        </p:nvSpPr>
        <p:spPr>
          <a:xfrm>
            <a:off x="640112" y="1041724"/>
            <a:ext cx="474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ICA(Independent Component Analysis)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5C4D67-DA36-4813-A36A-EA7A7FD02C1F}"/>
              </a:ext>
            </a:extLst>
          </p:cNvPr>
          <p:cNvSpPr/>
          <p:nvPr/>
        </p:nvSpPr>
        <p:spPr>
          <a:xfrm>
            <a:off x="714651" y="1454954"/>
            <a:ext cx="1183337" cy="4523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243DB-235E-4401-AA06-33A2EF5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51" y="5744803"/>
            <a:ext cx="10208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F4E680-93C2-47D5-8975-56D10E29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81971"/>
            <a:ext cx="2524477" cy="685896"/>
          </a:xfrm>
          <a:prstGeom prst="rect">
            <a:avLst/>
          </a:prstGeom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B4020ECD-7431-4B7F-9F2D-50081B10E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679" y="8128171"/>
            <a:ext cx="883870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b="1" dirty="0">
                <a:ea typeface="KoPubWorld돋움체 Bold" panose="00000800000000000000" pitchFamily="2" charset="-127"/>
              </a:rPr>
              <a:t>테스트　데이터를　</a:t>
            </a:r>
            <a:r>
              <a:rPr lang="ko-KR" altLang="en-US" b="1" dirty="0" err="1">
                <a:ea typeface="KoPubWorld돋움체 Bold" panose="00000800000000000000" pitchFamily="2" charset="-127"/>
              </a:rPr>
              <a:t>ＭｉｎＭａｘＳｃａｌｅｒ로</a:t>
            </a:r>
            <a:r>
              <a:rPr lang="ko-KR" altLang="en-US" b="1" dirty="0">
                <a:ea typeface="KoPubWorld돋움체 Bold" panose="00000800000000000000" pitchFamily="2" charset="-127"/>
              </a:rPr>
              <a:t>　변환</a:t>
            </a: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ko-KR" b="1" dirty="0">
                <a:ea typeface="KoPubWorld돋움체 Bold" panose="00000800000000000000" pitchFamily="2" charset="-127"/>
              </a:rPr>
              <a:t>입력 데이터(</a:t>
            </a:r>
            <a:r>
              <a:rPr lang="ko-KR" altLang="ko-KR" b="1" dirty="0" err="1">
                <a:ea typeface="KoPubWorld돋움체 Bold" panose="00000800000000000000" pitchFamily="2" charset="-127"/>
              </a:rPr>
              <a:t>test_data</a:t>
            </a:r>
            <a:r>
              <a:rPr lang="ko-KR" altLang="ko-KR" b="1" dirty="0">
                <a:ea typeface="KoPubWorld돋움체 Bold" panose="00000800000000000000" pitchFamily="2" charset="-127"/>
              </a:rPr>
              <a:t>)</a:t>
            </a:r>
            <a:r>
              <a:rPr lang="ko-KR" altLang="ko-KR" b="1" dirty="0" err="1">
                <a:ea typeface="KoPubWorld돋움체 Bold" panose="00000800000000000000" pitchFamily="2" charset="-127"/>
              </a:rPr>
              <a:t>를</a:t>
            </a:r>
            <a:r>
              <a:rPr lang="ko-KR" altLang="ko-KR" b="1" dirty="0">
                <a:ea typeface="KoPubWorld돋움체 Bold" panose="00000800000000000000" pitchFamily="2" charset="-127"/>
              </a:rPr>
              <a:t> 스케일링 후 벡터화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ko-KR" b="1" dirty="0" err="1">
                <a:ea typeface="KoPubWorld돋움체 Bold" panose="00000800000000000000" pitchFamily="2" charset="-127"/>
              </a:rPr>
              <a:t>predict</a:t>
            </a:r>
            <a:r>
              <a:rPr lang="ko-KR" altLang="ko-KR" b="1" dirty="0">
                <a:ea typeface="KoPubWorld돋움체 Bold" panose="00000800000000000000" pitchFamily="2" charset="-127"/>
              </a:rPr>
              <a:t>() 함수를 통해 예측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ko-KR" b="1" dirty="0" err="1">
                <a:ea typeface="KoPubWorld돋움체 Bold" panose="00000800000000000000" pitchFamily="2" charset="-127"/>
              </a:rPr>
              <a:t>MinMaxScaler의</a:t>
            </a:r>
            <a:r>
              <a:rPr lang="ko-KR" altLang="ko-KR" b="1" dirty="0">
                <a:ea typeface="KoPubWorld돋움체 Bold" panose="00000800000000000000" pitchFamily="2" charset="-127"/>
              </a:rPr>
              <a:t> </a:t>
            </a:r>
            <a:r>
              <a:rPr lang="ko-KR" altLang="ko-KR" b="1" dirty="0" err="1">
                <a:ea typeface="KoPubWorld돋움체 Bold" panose="00000800000000000000" pitchFamily="2" charset="-127"/>
              </a:rPr>
              <a:t>역변환</a:t>
            </a:r>
            <a:r>
              <a:rPr lang="ko-KR" altLang="ko-KR" b="1" dirty="0">
                <a:ea typeface="KoPubWorld돋움체 Bold" panose="00000800000000000000" pitchFamily="2" charset="-127"/>
              </a:rPr>
              <a:t>(</a:t>
            </a:r>
            <a:r>
              <a:rPr lang="ko-KR" altLang="ko-KR" b="1" dirty="0" err="1">
                <a:ea typeface="KoPubWorld돋움체 Bold" panose="00000800000000000000" pitchFamily="2" charset="-127"/>
              </a:rPr>
              <a:t>inverse_transform</a:t>
            </a:r>
            <a:r>
              <a:rPr lang="ko-KR" altLang="ko-KR" b="1" dirty="0">
                <a:ea typeface="KoPubWorld돋움체 Bold" panose="00000800000000000000" pitchFamily="2" charset="-127"/>
              </a:rPr>
              <a:t>)을 수행하여 원래 데이터 형태로 변환</a:t>
            </a: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C752EC2-8460-4727-A1F6-A0C70E8E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46855" y="7284539"/>
            <a:ext cx="960288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b="1" dirty="0" err="1">
                <a:ea typeface="KoPubWorld돋움체 Bold" panose="00000800000000000000" pitchFamily="2" charset="-127"/>
              </a:rPr>
              <a:t>calculate_n_component는</a:t>
            </a:r>
            <a:r>
              <a:rPr lang="ko-KR" altLang="ko-KR" b="1" dirty="0">
                <a:ea typeface="KoPubWorld돋움체 Bold" panose="00000800000000000000" pitchFamily="2" charset="-127"/>
              </a:rPr>
              <a:t> 최적의 성분 개수를 계산하는 함수입니다. </a:t>
            </a: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b="1" dirty="0">
                <a:ea typeface="KoPubWorld돋움체 Bold" panose="00000800000000000000" pitchFamily="2" charset="-127"/>
              </a:rPr>
              <a:t>이 과정은 L2 </a:t>
            </a:r>
            <a:r>
              <a:rPr lang="ko-KR" altLang="ko-KR" b="1" dirty="0" err="1">
                <a:ea typeface="KoPubWorld돋움체 Bold" panose="00000800000000000000" pitchFamily="2" charset="-127"/>
              </a:rPr>
              <a:t>norm을</a:t>
            </a:r>
            <a:r>
              <a:rPr lang="ko-KR" altLang="ko-KR" b="1" dirty="0">
                <a:ea typeface="KoPubWorld돋움체 Bold" panose="00000800000000000000" pitchFamily="2" charset="-127"/>
              </a:rPr>
              <a:t> 기반으로 성분의 중요도를 평가하여 최적의 성분 개수를 선택합니다.</a:t>
            </a: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ea typeface="KoPubWorld돋움체 Bold" panose="00000800000000000000" pitchFamily="2" charset="-127"/>
              </a:rPr>
              <a:t>L2</a:t>
            </a:r>
            <a:r>
              <a:rPr lang="ko-KR" altLang="en-US" b="1" dirty="0">
                <a:ea typeface="KoPubWorld돋움체 Bold" panose="00000800000000000000" pitchFamily="2" charset="-127"/>
              </a:rPr>
              <a:t> </a:t>
            </a:r>
            <a:r>
              <a:rPr lang="en-US" altLang="ko-KR" b="1" dirty="0">
                <a:ea typeface="KoPubWorld돋움체 Bold" panose="00000800000000000000" pitchFamily="2" charset="-127"/>
              </a:rPr>
              <a:t>norm</a:t>
            </a:r>
            <a:r>
              <a:rPr lang="ko-KR" altLang="en-US" b="1" dirty="0">
                <a:ea typeface="KoPubWorld돋움체 Bold" panose="00000800000000000000" pitchFamily="2" charset="-127"/>
              </a:rPr>
              <a:t>은 각 성분</a:t>
            </a:r>
            <a:r>
              <a:rPr lang="en-US" altLang="ko-KR" b="1" dirty="0">
                <a:ea typeface="KoPubWorld돋움체 Bold" panose="00000800000000000000" pitchFamily="2" charset="-127"/>
              </a:rPr>
              <a:t>(</a:t>
            </a:r>
            <a:r>
              <a:rPr lang="ko-KR" altLang="en-US" b="1" dirty="0">
                <a:ea typeface="KoPubWorld돋움체 Bold" panose="00000800000000000000" pitchFamily="2" charset="-127"/>
              </a:rPr>
              <a:t>행렬</a:t>
            </a:r>
            <a:r>
              <a:rPr lang="en-US" altLang="ko-KR" b="1" dirty="0">
                <a:ea typeface="KoPubWorld돋움체 Bold" panose="00000800000000000000" pitchFamily="2" charset="-127"/>
              </a:rPr>
              <a:t>)</a:t>
            </a:r>
            <a:r>
              <a:rPr lang="ko-KR" altLang="en-US" b="1" dirty="0">
                <a:ea typeface="KoPubWorld돋움체 Bold" panose="00000800000000000000" pitchFamily="2" charset="-127"/>
              </a:rPr>
              <a:t>의 크기를 계산한 뒤</a:t>
            </a:r>
            <a:r>
              <a:rPr lang="en-US" altLang="ko-KR" b="1" dirty="0">
                <a:ea typeface="KoPubWorld돋움체 Bold" panose="00000800000000000000" pitchFamily="2" charset="-127"/>
              </a:rPr>
              <a:t>, </a:t>
            </a:r>
            <a:r>
              <a:rPr lang="ko-KR" altLang="en-US" b="1" dirty="0">
                <a:ea typeface="KoPubWorld돋움체 Bold" panose="00000800000000000000" pitchFamily="2" charset="-127"/>
              </a:rPr>
              <a:t>평균을 구함</a:t>
            </a:r>
            <a:r>
              <a:rPr lang="ko-KR" altLang="ko-KR" b="1" dirty="0">
                <a:ea typeface="KoPubWorld돋움체 Bold" panose="00000800000000000000" pitchFamily="2" charset="-127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488EA-6C9B-457A-8E85-FA346A4F6B99}"/>
                  </a:ext>
                </a:extLst>
              </p:cNvPr>
              <p:cNvSpPr txBox="1"/>
              <p:nvPr/>
            </p:nvSpPr>
            <p:spPr>
              <a:xfrm>
                <a:off x="4252086" y="5997822"/>
                <a:ext cx="2807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𝑟𝑒𝑐𝑜𝑛𝑠𝑡𝑟𝑢𝑐𝑡𝑒𝑑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𝐼𝐶𝑠</m:t>
                    </m:r>
                  </m:oMath>
                </a14:m>
                <a:r>
                  <a:rPr lang="en-US" altLang="ko-KR" dirty="0"/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pt-BR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488EA-6C9B-457A-8E85-FA346A4F6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086" y="5997822"/>
                <a:ext cx="2807563" cy="276999"/>
              </a:xfrm>
              <a:prstGeom prst="rect">
                <a:avLst/>
              </a:prstGeom>
              <a:blipFill>
                <a:blip r:embed="rId3"/>
                <a:stretch>
                  <a:fillRect l="-3043" t="-28889" r="-2174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662A3D3-4475-4936-A11F-05A4C4F5A9E8}"/>
              </a:ext>
            </a:extLst>
          </p:cNvPr>
          <p:cNvSpPr txBox="1"/>
          <p:nvPr/>
        </p:nvSpPr>
        <p:spPr>
          <a:xfrm>
            <a:off x="693113" y="293280"/>
            <a:ext cx="62709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ICA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91E0F-A2DF-44D0-A3DF-38652670EE96}"/>
              </a:ext>
            </a:extLst>
          </p:cNvPr>
          <p:cNvSpPr txBox="1"/>
          <p:nvPr/>
        </p:nvSpPr>
        <p:spPr>
          <a:xfrm>
            <a:off x="1041157" y="2491742"/>
            <a:ext cx="10611464" cy="198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데이터 준비 및 전 처리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FastICA</a:t>
            </a:r>
            <a:r>
              <a:rPr lang="ko-KR" altLang="en-US" sz="1400" dirty="0"/>
              <a:t>모델 정의 </a:t>
            </a:r>
            <a:r>
              <a:rPr lang="en-US" altLang="ko-KR" sz="1400" dirty="0"/>
              <a:t>: </a:t>
            </a:r>
            <a:r>
              <a:rPr lang="ko-KR" altLang="en-US" sz="1400" dirty="0"/>
              <a:t>성분개수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n_components</a:t>
            </a:r>
            <a:r>
              <a:rPr lang="en-US" altLang="ko-KR" sz="1400" dirty="0"/>
              <a:t>)</a:t>
            </a:r>
            <a:r>
              <a:rPr lang="ko-KR" altLang="en-US" sz="1400" dirty="0"/>
              <a:t>의 개수를 계산 후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최</a:t>
            </a:r>
            <a:r>
              <a:rPr lang="en-US" altLang="ko-KR" sz="1400" dirty="0" err="1"/>
              <a:t>N_components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일 경우 자동으로 최적의 성분 개수를 계산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L2_norm </a:t>
            </a:r>
            <a:r>
              <a:rPr lang="ko-KR" altLang="en-US" sz="1400" dirty="0"/>
              <a:t>값을 기반으로 독립 성분 개수를 계산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평균보다 큰 성분 개수만 선택하여 최적의 </a:t>
            </a:r>
            <a:r>
              <a:rPr lang="en-US" altLang="ko-KR" sz="1400" dirty="0" err="1"/>
              <a:t>n_components</a:t>
            </a:r>
            <a:r>
              <a:rPr lang="ko-KR" altLang="en-US" sz="1400" dirty="0"/>
              <a:t>를 결정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FastICA</a:t>
            </a:r>
            <a:r>
              <a:rPr lang="en-US" altLang="ko-KR" sz="1400" dirty="0"/>
              <a:t> </a:t>
            </a:r>
            <a:r>
              <a:rPr lang="ko-KR" altLang="en-US" sz="1400" dirty="0"/>
              <a:t>모델 학습 </a:t>
            </a:r>
            <a:endParaRPr lang="en-US" altLang="ko-KR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6AEA9D-048C-4FEA-B9CB-79C6999B080E}"/>
              </a:ext>
            </a:extLst>
          </p:cNvPr>
          <p:cNvSpPr/>
          <p:nvPr/>
        </p:nvSpPr>
        <p:spPr>
          <a:xfrm>
            <a:off x="871577" y="191185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/>
              <a:t>학습과정</a:t>
            </a:r>
            <a:endParaRPr lang="en-US" altLang="ko-KR" sz="14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-&gt; </a:t>
            </a:r>
            <a:r>
              <a:rPr lang="ko-KR" altLang="en-US" sz="1400" dirty="0"/>
              <a:t>독립 성분을 추출</a:t>
            </a:r>
            <a:endParaRPr lang="en-US" altLang="ko-KR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45409F-7748-4E5B-B3DA-9A2E23471FEF}"/>
              </a:ext>
            </a:extLst>
          </p:cNvPr>
          <p:cNvSpPr/>
          <p:nvPr/>
        </p:nvSpPr>
        <p:spPr>
          <a:xfrm>
            <a:off x="931090" y="5066091"/>
            <a:ext cx="85281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/>
              <a:t>테스트 및 예측 과정</a:t>
            </a:r>
            <a:endParaRPr lang="en-US" altLang="ko-KR" sz="14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-&gt; </a:t>
            </a:r>
            <a:r>
              <a:rPr lang="ko-KR" altLang="en-US" sz="1400" dirty="0"/>
              <a:t>학습 된 </a:t>
            </a:r>
            <a:r>
              <a:rPr lang="en-US" altLang="ko-KR" sz="1400" dirty="0" err="1"/>
              <a:t>FastICA</a:t>
            </a:r>
            <a:r>
              <a:rPr lang="en-US" altLang="ko-KR" sz="1400" dirty="0"/>
              <a:t> </a:t>
            </a:r>
            <a:r>
              <a:rPr lang="ko-KR" altLang="en-US" sz="1400" dirty="0"/>
              <a:t>모델을 사용하여 입력 데이터의 독립 성분을 변환하고</a:t>
            </a:r>
            <a:r>
              <a:rPr lang="en-US" altLang="ko-KR" sz="1400" dirty="0"/>
              <a:t>, </a:t>
            </a:r>
            <a:r>
              <a:rPr lang="ko-KR" altLang="en-US" sz="1400" dirty="0"/>
              <a:t>원래 데이터로 복원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F97325-46FA-43E8-81BF-027BE765634D}"/>
              </a:ext>
            </a:extLst>
          </p:cNvPr>
          <p:cNvSpPr txBox="1"/>
          <p:nvPr/>
        </p:nvSpPr>
        <p:spPr>
          <a:xfrm>
            <a:off x="1049763" y="5511554"/>
            <a:ext cx="10611464" cy="68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Ics</a:t>
            </a:r>
            <a:r>
              <a:rPr lang="en-US" altLang="ko-KR" sz="1400" dirty="0"/>
              <a:t>(ICA </a:t>
            </a:r>
            <a:r>
              <a:rPr lang="ko-KR" altLang="en-US" sz="1400" dirty="0"/>
              <a:t>변한 결과</a:t>
            </a:r>
            <a:r>
              <a:rPr lang="en-US" altLang="ko-KR" sz="1400" dirty="0"/>
              <a:t>) </a:t>
            </a:r>
            <a:r>
              <a:rPr lang="ko-KR" altLang="en-US" sz="1400" dirty="0"/>
              <a:t>계산 후 복원 공식 적용 후 정규화 해제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81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A933C6-565B-47FE-8F9E-713A5A38F1F6}"/>
              </a:ext>
            </a:extLst>
          </p:cNvPr>
          <p:cNvSpPr/>
          <p:nvPr/>
        </p:nvSpPr>
        <p:spPr>
          <a:xfrm>
            <a:off x="640112" y="1071952"/>
            <a:ext cx="474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ICA(Independent Component Analysis)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5C4D67-DA36-4813-A36A-EA7A7FD02C1F}"/>
              </a:ext>
            </a:extLst>
          </p:cNvPr>
          <p:cNvSpPr/>
          <p:nvPr/>
        </p:nvSpPr>
        <p:spPr>
          <a:xfrm>
            <a:off x="714651" y="1454954"/>
            <a:ext cx="1183337" cy="4523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243DB-235E-4401-AA06-33A2EF5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4" y="3120558"/>
            <a:ext cx="95371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24CB5-86CF-4D4B-997D-89CF381E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965" y="2683694"/>
            <a:ext cx="8726118" cy="2448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C3508-34CB-4DC3-85EE-F0BB73EAEF80}"/>
              </a:ext>
            </a:extLst>
          </p:cNvPr>
          <p:cNvSpPr txBox="1"/>
          <p:nvPr/>
        </p:nvSpPr>
        <p:spPr>
          <a:xfrm>
            <a:off x="3871279" y="5435791"/>
            <a:ext cx="7781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태그 </a:t>
            </a:r>
            <a:r>
              <a:rPr lang="en-US" altLang="ko-KR" sz="1400" dirty="0"/>
              <a:t>3</a:t>
            </a:r>
            <a:r>
              <a:rPr lang="ko-KR" altLang="en-US" sz="1400" dirty="0"/>
              <a:t>개로 구성된 다 변량 시계열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93B6F-800F-418A-B891-D89D75969A75}"/>
              </a:ext>
            </a:extLst>
          </p:cNvPr>
          <p:cNvSpPr txBox="1"/>
          <p:nvPr/>
        </p:nvSpPr>
        <p:spPr>
          <a:xfrm>
            <a:off x="973873" y="2048909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Input Data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55B1F-7F22-466D-9214-60BD35D2BAE8}"/>
              </a:ext>
            </a:extLst>
          </p:cNvPr>
          <p:cNvSpPr txBox="1"/>
          <p:nvPr/>
        </p:nvSpPr>
        <p:spPr>
          <a:xfrm>
            <a:off x="693113" y="293280"/>
            <a:ext cx="62709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ICA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24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243DB-235E-4401-AA06-33A2EF5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4" y="3120558"/>
            <a:ext cx="95371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A44C81-9CDB-4743-898D-CF879E64865D}"/>
              </a:ext>
            </a:extLst>
          </p:cNvPr>
          <p:cNvSpPr/>
          <p:nvPr/>
        </p:nvSpPr>
        <p:spPr>
          <a:xfrm>
            <a:off x="640112" y="1071952"/>
            <a:ext cx="474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ICA(Independent Component Analysis)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08ED3F-4285-48B2-91FD-8CC3839AB5DF}"/>
              </a:ext>
            </a:extLst>
          </p:cNvPr>
          <p:cNvSpPr/>
          <p:nvPr/>
        </p:nvSpPr>
        <p:spPr>
          <a:xfrm>
            <a:off x="714651" y="1454954"/>
            <a:ext cx="1183337" cy="4523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8E87C6-E985-447D-91E4-32033B53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09" y="2938781"/>
            <a:ext cx="5506218" cy="962159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2AB960AB-E9CA-4058-8651-E779F2E02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275" y="1992726"/>
            <a:ext cx="7918175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/>
              <a:t>독립 성분을 추출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FastICA</a:t>
            </a:r>
            <a:r>
              <a:rPr lang="ko-KR" altLang="en-US" sz="1400" dirty="0"/>
              <a:t>변환</a:t>
            </a:r>
            <a:r>
              <a:rPr lang="en-US" altLang="ko-KR" sz="1400" dirty="0"/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A542FC-CD2E-471F-A6F6-D097118E693A}"/>
                  </a:ext>
                </a:extLst>
              </p:cNvPr>
              <p:cNvSpPr txBox="1"/>
              <p:nvPr/>
            </p:nvSpPr>
            <p:spPr>
              <a:xfrm>
                <a:off x="3852614" y="2423612"/>
                <a:ext cx="1672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ICs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A542FC-CD2E-471F-A6F6-D097118E6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614" y="2423612"/>
                <a:ext cx="1672894" cy="276999"/>
              </a:xfrm>
              <a:prstGeom prst="rect">
                <a:avLst/>
              </a:prstGeom>
              <a:blipFill>
                <a:blip r:embed="rId3"/>
                <a:stretch>
                  <a:fillRect l="-8759" t="-28889" r="-3650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E0238CDB-916B-4880-9F0A-E4AD0ED5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308" y="4320887"/>
            <a:ext cx="6230219" cy="1781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7EC0D8-8503-4821-B963-762583500C56}"/>
              </a:ext>
            </a:extLst>
          </p:cNvPr>
          <p:cNvSpPr txBox="1"/>
          <p:nvPr/>
        </p:nvSpPr>
        <p:spPr>
          <a:xfrm>
            <a:off x="693113" y="293280"/>
            <a:ext cx="62709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ICA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57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243DB-235E-4401-AA06-33A2EF5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4" y="3120558"/>
            <a:ext cx="95371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A44C81-9CDB-4743-898D-CF879E64865D}"/>
              </a:ext>
            </a:extLst>
          </p:cNvPr>
          <p:cNvSpPr/>
          <p:nvPr/>
        </p:nvSpPr>
        <p:spPr>
          <a:xfrm>
            <a:off x="640112" y="1071952"/>
            <a:ext cx="474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ICA(Independent Component Analysis)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08ED3F-4285-48B2-91FD-8CC3839AB5DF}"/>
              </a:ext>
            </a:extLst>
          </p:cNvPr>
          <p:cNvSpPr/>
          <p:nvPr/>
        </p:nvSpPr>
        <p:spPr>
          <a:xfrm>
            <a:off x="714651" y="1454954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A214C4-6FA3-4786-BFF8-7DE8D4CD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75" y="2341523"/>
            <a:ext cx="2324424" cy="2476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C755E-BFF7-464F-84E9-667DFBF7477C}"/>
                  </a:ext>
                </a:extLst>
              </p:cNvPr>
              <p:cNvSpPr txBox="1"/>
              <p:nvPr/>
            </p:nvSpPr>
            <p:spPr>
              <a:xfrm>
                <a:off x="997574" y="2657412"/>
                <a:ext cx="10112892" cy="74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400"/>
                        </m:ctrlPr>
                      </m:sSupPr>
                      <m:e>
                        <m:r>
                          <a:rPr lang="ko-KR" altLang="en-US" sz="1400"/>
                          <m:t>𝑀</m:t>
                        </m:r>
                      </m:e>
                      <m:sup>
                        <m:r>
                          <a:rPr lang="ko-KR" altLang="en-US" sz="1400"/>
                          <m:t>𝑇</m:t>
                        </m:r>
                      </m:sup>
                    </m:sSup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혼합 행렬의 전치 </a:t>
                </a:r>
                <a:endParaRPr lang="en-US" altLang="ko-KR" sz="1400" dirty="0"/>
              </a:p>
              <a:p>
                <a:r>
                  <a:rPr lang="en-US" altLang="ko-KR" sz="1400" dirty="0"/>
                  <a:t>Moore-Penrose </a:t>
                </a:r>
                <a:r>
                  <a:rPr lang="ko-KR" altLang="en-US" sz="1400" dirty="0"/>
                  <a:t>유사역행렬</a:t>
                </a:r>
                <a:r>
                  <a:rPr lang="en-US" altLang="ko-KR" sz="1400" dirty="0"/>
                  <a:t>(pseudo-inverse)</a:t>
                </a:r>
                <a:r>
                  <a:rPr lang="ko-KR" altLang="en-US" sz="1400" dirty="0"/>
                  <a:t>를 계산 이 계산은 </a:t>
                </a:r>
                <a:r>
                  <a:rPr lang="en-US" altLang="ko-KR" sz="1400" dirty="0"/>
                  <a:t>SVD(</a:t>
                </a:r>
                <a:r>
                  <a:rPr lang="ko-KR" altLang="en-US" sz="1400" dirty="0" err="1"/>
                  <a:t>특이값</a:t>
                </a:r>
                <a:r>
                  <a:rPr lang="ko-KR" altLang="en-US" sz="1400" dirty="0"/>
                  <a:t> 분해</a:t>
                </a:r>
                <a:r>
                  <a:rPr lang="en-US" altLang="ko-KR" sz="1400" dirty="0"/>
                  <a:t>, Singular Value Decomposition)</a:t>
                </a:r>
                <a:r>
                  <a:rPr lang="ko-KR" altLang="en-US" sz="1400" dirty="0"/>
                  <a:t>를 이용해서 구함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C755E-BFF7-464F-84E9-667DFBF74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" y="2657412"/>
                <a:ext cx="10112892" cy="742447"/>
              </a:xfrm>
              <a:prstGeom prst="rect">
                <a:avLst/>
              </a:prstGeom>
              <a:blipFill>
                <a:blip r:embed="rId3"/>
                <a:stretch>
                  <a:fillRect l="-181" t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>
            <a:extLst>
              <a:ext uri="{FF2B5EF4-FFF2-40B4-BE49-F238E27FC236}">
                <a16:creationId xmlns:a16="http://schemas.microsoft.com/office/drawing/2014/main" id="{AE3ED144-F19C-4276-91BB-9B26E8640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37" y="1966008"/>
            <a:ext cx="7918175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원래 데이터로 복원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573637-543B-4F91-BF90-8AAAEACA3FCA}"/>
              </a:ext>
            </a:extLst>
          </p:cNvPr>
          <p:cNvGrpSpPr/>
          <p:nvPr/>
        </p:nvGrpSpPr>
        <p:grpSpPr>
          <a:xfrm>
            <a:off x="526757" y="3701846"/>
            <a:ext cx="5635039" cy="2600714"/>
            <a:chOff x="526757" y="3648947"/>
            <a:chExt cx="5635039" cy="26007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96D6C9-14C4-4C9A-84E1-B6AB5308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112" y="3986545"/>
              <a:ext cx="5447145" cy="20448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D36197-A810-4128-A724-D5C7614A266A}"/>
                </a:ext>
              </a:extLst>
            </p:cNvPr>
            <p:cNvSpPr txBox="1"/>
            <p:nvPr/>
          </p:nvSpPr>
          <p:spPr>
            <a:xfrm>
              <a:off x="526757" y="3654717"/>
              <a:ext cx="764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ea typeface="KoPubWorld돋움체 Bold" panose="00000800000000000000" pitchFamily="2" charset="-127"/>
                </a:rPr>
                <a:t>ICs</a:t>
              </a:r>
              <a:endParaRPr lang="ko-KR" altLang="en-US" b="1" dirty="0">
                <a:ea typeface="KoPubWorld돋움체 Bold" panose="000008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804361-FB0A-43FA-8FB1-B08D6EC8BEAE}"/>
                </a:ext>
              </a:extLst>
            </p:cNvPr>
            <p:cNvSpPr/>
            <p:nvPr/>
          </p:nvSpPr>
          <p:spPr>
            <a:xfrm>
              <a:off x="565573" y="3648947"/>
              <a:ext cx="5596223" cy="2600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8B76C2-DE77-4880-AA83-C6E4CA8CCB7F}"/>
              </a:ext>
            </a:extLst>
          </p:cNvPr>
          <p:cNvSpPr/>
          <p:nvPr/>
        </p:nvSpPr>
        <p:spPr>
          <a:xfrm>
            <a:off x="2321796" y="2363200"/>
            <a:ext cx="323163" cy="255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E4988B-506A-4593-B1E4-CFFF945B43EB}"/>
              </a:ext>
            </a:extLst>
          </p:cNvPr>
          <p:cNvGrpSpPr/>
          <p:nvPr/>
        </p:nvGrpSpPr>
        <p:grpSpPr>
          <a:xfrm>
            <a:off x="6465219" y="3670899"/>
            <a:ext cx="4559187" cy="2670111"/>
            <a:chOff x="6465219" y="3640671"/>
            <a:chExt cx="4559187" cy="26701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464A7E-8B59-4931-B840-7731652F1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1626" y="3919036"/>
              <a:ext cx="4190497" cy="23917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D20460-EA56-4C21-87E8-9135390302ED}"/>
                    </a:ext>
                  </a:extLst>
                </p:cNvPr>
                <p:cNvSpPr txBox="1"/>
                <p:nvPr/>
              </p:nvSpPr>
              <p:spPr>
                <a:xfrm>
                  <a:off x="6649564" y="3640671"/>
                  <a:ext cx="220638" cy="276999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1"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</a:rPr>
                          <m:t>𝑢</m:t>
                        </m:r>
                      </m:oMath>
                    </m:oMathPara>
                  </a14:m>
                  <a:endParaRPr lang="ko-KR" altLang="en-US" b="1" dirty="0">
                    <a:ea typeface="KoPubWorld돋움체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D20460-EA56-4C21-87E8-913539030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9564" y="3640671"/>
                  <a:ext cx="2206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66288C9-C035-4685-B866-4D61E6ABFFAA}"/>
                </a:ext>
              </a:extLst>
            </p:cNvPr>
            <p:cNvSpPr/>
            <p:nvPr/>
          </p:nvSpPr>
          <p:spPr>
            <a:xfrm>
              <a:off x="6465219" y="3648946"/>
              <a:ext cx="4559187" cy="266183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338D2B-183F-41DB-BE35-3FBE68E62AA7}"/>
              </a:ext>
            </a:extLst>
          </p:cNvPr>
          <p:cNvSpPr/>
          <p:nvPr/>
        </p:nvSpPr>
        <p:spPr>
          <a:xfrm>
            <a:off x="3266100" y="2341524"/>
            <a:ext cx="236503" cy="2770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1978F1-E65F-4459-9D25-96BBA8B33B49}"/>
              </a:ext>
            </a:extLst>
          </p:cNvPr>
          <p:cNvSpPr/>
          <p:nvPr/>
        </p:nvSpPr>
        <p:spPr>
          <a:xfrm>
            <a:off x="2766568" y="2349080"/>
            <a:ext cx="323163" cy="27367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C5A466-6757-467A-B484-E015FD5A74E4}"/>
              </a:ext>
            </a:extLst>
          </p:cNvPr>
          <p:cNvSpPr/>
          <p:nvPr/>
        </p:nvSpPr>
        <p:spPr>
          <a:xfrm>
            <a:off x="1035359" y="2694479"/>
            <a:ext cx="9989047" cy="83069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1AD048-DC06-441F-B732-6830E9AE8059}"/>
              </a:ext>
            </a:extLst>
          </p:cNvPr>
          <p:cNvSpPr txBox="1"/>
          <p:nvPr/>
        </p:nvSpPr>
        <p:spPr>
          <a:xfrm>
            <a:off x="693113" y="293280"/>
            <a:ext cx="62709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ICA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2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243DB-235E-4401-AA06-33A2EF5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4" y="3120558"/>
            <a:ext cx="95371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A44C81-9CDB-4743-898D-CF879E64865D}"/>
              </a:ext>
            </a:extLst>
          </p:cNvPr>
          <p:cNvSpPr/>
          <p:nvPr/>
        </p:nvSpPr>
        <p:spPr>
          <a:xfrm>
            <a:off x="640112" y="1071952"/>
            <a:ext cx="474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ICA(Independent Component Analysis)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08ED3F-4285-48B2-91FD-8CC3839AB5DF}"/>
              </a:ext>
            </a:extLst>
          </p:cNvPr>
          <p:cNvSpPr/>
          <p:nvPr/>
        </p:nvSpPr>
        <p:spPr>
          <a:xfrm>
            <a:off x="714651" y="1454954"/>
            <a:ext cx="1265090" cy="4523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적용 예시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EC0D8-8503-4821-B963-762583500C56}"/>
              </a:ext>
            </a:extLst>
          </p:cNvPr>
          <p:cNvSpPr txBox="1"/>
          <p:nvPr/>
        </p:nvSpPr>
        <p:spPr>
          <a:xfrm>
            <a:off x="693113" y="293280"/>
            <a:ext cx="62709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ICA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915785-856A-49D1-8A29-A7FBDE2B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98" y="1907322"/>
            <a:ext cx="7496276" cy="3550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2C4FC-86ED-4E3E-A60A-D0BFAFDA859E}"/>
              </a:ext>
            </a:extLst>
          </p:cNvPr>
          <p:cNvSpPr txBox="1"/>
          <p:nvPr/>
        </p:nvSpPr>
        <p:spPr>
          <a:xfrm>
            <a:off x="3801415" y="5493585"/>
            <a:ext cx="751688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상관계수가 높고 동일한 유형의 태그그룹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94291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41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VAE</a:t>
            </a: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 알고리즘 설명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23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452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AAKR</a:t>
            </a: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 알고리즘 설명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018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E815174-E68C-4881-8C64-E412E5396694}"/>
              </a:ext>
            </a:extLst>
          </p:cNvPr>
          <p:cNvGrpSpPr/>
          <p:nvPr/>
        </p:nvGrpSpPr>
        <p:grpSpPr>
          <a:xfrm>
            <a:off x="790268" y="3155724"/>
            <a:ext cx="4521157" cy="2565552"/>
            <a:chOff x="790268" y="3155724"/>
            <a:chExt cx="4521157" cy="25655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05A4B-BCC4-4B18-8DD8-2A1ED5DE4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268" y="3155724"/>
              <a:ext cx="4521157" cy="256555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94009A-EBAD-454D-AD9D-3423CA29D52F}"/>
                </a:ext>
              </a:extLst>
            </p:cNvPr>
            <p:cNvSpPr/>
            <p:nvPr/>
          </p:nvSpPr>
          <p:spPr>
            <a:xfrm>
              <a:off x="5051323" y="5434781"/>
              <a:ext cx="260102" cy="286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0112" y="256025"/>
            <a:ext cx="678647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VAE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VAE (</a:t>
            </a:r>
            <a:r>
              <a:rPr lang="en-US" altLang="ko-KR" b="1" dirty="0"/>
              <a:t>Variational Auto Encoder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AD17F-546F-4C05-AE92-722AE6FDC61D}"/>
              </a:ext>
            </a:extLst>
          </p:cNvPr>
          <p:cNvSpPr txBox="1"/>
          <p:nvPr/>
        </p:nvSpPr>
        <p:spPr>
          <a:xfrm>
            <a:off x="700548" y="1441284"/>
            <a:ext cx="106114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변수들의 잠재표현을 추출하여 비슷한 분포를 지닌 새로운 데이터를 만드는 모델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1F4263-22B9-48FF-803E-5018DDE796E4}"/>
              </a:ext>
            </a:extLst>
          </p:cNvPr>
          <p:cNvSpPr txBox="1"/>
          <p:nvPr/>
        </p:nvSpPr>
        <p:spPr>
          <a:xfrm>
            <a:off x="790268" y="5816205"/>
            <a:ext cx="106544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복원된 데이터와 원본 </a:t>
            </a:r>
            <a:r>
              <a:rPr lang="ko-KR" altLang="en-US" sz="1400" dirty="0" err="1"/>
              <a:t>데이터간의</a:t>
            </a:r>
            <a:r>
              <a:rPr lang="ko-KR" altLang="en-US" sz="1400" dirty="0"/>
              <a:t> 차이를 최소화하기 위해</a:t>
            </a:r>
            <a:r>
              <a:rPr lang="en-US" altLang="ko-KR" sz="1400" dirty="0"/>
              <a:t> reconstruction loss</a:t>
            </a:r>
            <a:r>
              <a:rPr lang="ko-KR" altLang="en-US" sz="1400" dirty="0"/>
              <a:t>를 계산하고 잠재 변수의 사후 분포와 사전 분포 사이의 차이를 최소화하기 위해 </a:t>
            </a:r>
            <a:r>
              <a:rPr lang="en-US" altLang="ko-KR" sz="1400" dirty="0"/>
              <a:t>regularization loss</a:t>
            </a:r>
            <a:r>
              <a:rPr lang="ko-KR" altLang="en-US" sz="1400" dirty="0"/>
              <a:t>를 계산하여 두</a:t>
            </a:r>
            <a:r>
              <a:rPr lang="en-US" altLang="ko-KR" sz="1400" dirty="0"/>
              <a:t> loss</a:t>
            </a:r>
            <a:r>
              <a:rPr lang="ko-KR" altLang="en-US" sz="1400" dirty="0"/>
              <a:t>의 합을 최소화하는 방향으로 모델의 가중치를 업데이트 </a:t>
            </a:r>
            <a:endParaRPr lang="ko-KR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5A123-89C3-455A-AC4B-58F2DDFA8E98}"/>
              </a:ext>
            </a:extLst>
          </p:cNvPr>
          <p:cNvSpPr txBox="1"/>
          <p:nvPr/>
        </p:nvSpPr>
        <p:spPr>
          <a:xfrm>
            <a:off x="700548" y="1948247"/>
            <a:ext cx="10611464" cy="11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VAE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 구조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Encoder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입력 데이터</a:t>
            </a:r>
            <a:r>
              <a:rPr lang="en-US" altLang="ko-KR" sz="1400" dirty="0"/>
              <a:t>x</a:t>
            </a:r>
            <a:r>
              <a:rPr lang="ko-KR" altLang="en-US" sz="1400" dirty="0"/>
              <a:t>를 저차원의 잠재공간</a:t>
            </a:r>
            <a:r>
              <a:rPr lang="en-US" altLang="ko-KR" sz="1400" dirty="0"/>
              <a:t>(latent space)</a:t>
            </a:r>
            <a:r>
              <a:rPr lang="ko-KR" altLang="en-US" sz="1400" dirty="0"/>
              <a:t>으로 매핑하여 잠재 변수 </a:t>
            </a:r>
            <a:r>
              <a:rPr lang="en-US" altLang="ko-KR" sz="1400" dirty="0"/>
              <a:t>z</a:t>
            </a:r>
            <a:r>
              <a:rPr lang="ko-KR" altLang="en-US" sz="1400" dirty="0"/>
              <a:t>의 평균과 표준편차로 출력하고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        출력한 평균과 표준편차를 기반으로 한 정규분포에서 </a:t>
            </a:r>
            <a:r>
              <a:rPr lang="en-US" altLang="ko-KR" sz="1400" dirty="0"/>
              <a:t>Z</a:t>
            </a:r>
            <a:r>
              <a:rPr lang="ko-KR" altLang="en-US" sz="1400" dirty="0"/>
              <a:t>를 샘플링 </a:t>
            </a:r>
            <a:r>
              <a:rPr lang="ko-KR" altLang="en-US" sz="1400" dirty="0" err="1"/>
              <a:t>하는과정을</a:t>
            </a:r>
            <a:r>
              <a:rPr lang="ko-KR" altLang="en-US" sz="1400" dirty="0"/>
              <a:t> 거침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715BA-9234-42D6-8D1C-989C82CAC9AF}"/>
              </a:ext>
            </a:extLst>
          </p:cNvPr>
          <p:cNvSpPr txBox="1"/>
          <p:nvPr/>
        </p:nvSpPr>
        <p:spPr>
          <a:xfrm>
            <a:off x="5164560" y="4917619"/>
            <a:ext cx="64880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/>
              <a:t>Decoder : </a:t>
            </a:r>
            <a:r>
              <a:rPr lang="ko-KR" altLang="en-US" sz="1400" dirty="0"/>
              <a:t>잠재 공간의 </a:t>
            </a:r>
            <a:r>
              <a:rPr lang="ko-KR" altLang="en-US" sz="1400" dirty="0" err="1"/>
              <a:t>저차원</a:t>
            </a:r>
            <a:r>
              <a:rPr lang="ko-KR" altLang="en-US" sz="1400" dirty="0"/>
              <a:t> 벡터</a:t>
            </a:r>
            <a:r>
              <a:rPr lang="en-US" altLang="ko-KR" sz="1400" dirty="0"/>
              <a:t>z</a:t>
            </a:r>
            <a:r>
              <a:rPr lang="ko-KR" altLang="en-US" sz="1400" dirty="0"/>
              <a:t>를 다시 복원하여 복원된 데이터를 출력</a:t>
            </a:r>
            <a:endParaRPr lang="en-US" altLang="ko-KR" sz="1400" dirty="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FE104184-2E59-470A-99A7-14E51E989F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2846" y="2956108"/>
            <a:ext cx="864667" cy="3023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0228BF-E8E5-4AE8-8392-C58D74D0AF97}"/>
              </a:ext>
            </a:extLst>
          </p:cNvPr>
          <p:cNvGrpSpPr/>
          <p:nvPr/>
        </p:nvGrpSpPr>
        <p:grpSpPr>
          <a:xfrm>
            <a:off x="4700337" y="4255670"/>
            <a:ext cx="1088793" cy="464354"/>
            <a:chOff x="5530645" y="4474514"/>
            <a:chExt cx="314632" cy="382758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76BEAFA-2823-471D-A01F-60DC47573339}"/>
                </a:ext>
              </a:extLst>
            </p:cNvPr>
            <p:cNvCxnSpPr/>
            <p:nvPr/>
          </p:nvCxnSpPr>
          <p:spPr>
            <a:xfrm>
              <a:off x="5845277" y="4474514"/>
              <a:ext cx="0" cy="382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6D5D9BF-409E-4050-A5F8-1FC816D07A65}"/>
                </a:ext>
              </a:extLst>
            </p:cNvPr>
            <p:cNvCxnSpPr/>
            <p:nvPr/>
          </p:nvCxnSpPr>
          <p:spPr>
            <a:xfrm>
              <a:off x="5530645" y="4474515"/>
              <a:ext cx="3146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CB6D060-95E4-4D84-A6F0-7F199FC253BA}"/>
              </a:ext>
            </a:extLst>
          </p:cNvPr>
          <p:cNvSpPr txBox="1"/>
          <p:nvPr/>
        </p:nvSpPr>
        <p:spPr>
          <a:xfrm>
            <a:off x="5914287" y="3107278"/>
            <a:ext cx="5818484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하지만 이런 방식으로 샘플링한다면 미분이 불가능해 역전파가 불가능하기 때문에 </a:t>
            </a:r>
            <a:br>
              <a:rPr lang="en-US" altLang="ko-KR" sz="1000" dirty="0"/>
            </a:br>
            <a:r>
              <a:rPr lang="ko-KR" altLang="en-US" sz="1000" dirty="0" err="1"/>
              <a:t>재매개변수화</a:t>
            </a:r>
            <a:r>
              <a:rPr lang="ko-KR" altLang="en-US" sz="1000" dirty="0"/>
              <a:t> 트릭</a:t>
            </a:r>
            <a:r>
              <a:rPr lang="en-US" altLang="ko-KR" sz="1000" dirty="0"/>
              <a:t>(</a:t>
            </a:r>
            <a:r>
              <a:rPr lang="en-US" altLang="ko-KR" sz="1000" dirty="0" err="1"/>
              <a:t>Reparameterezation</a:t>
            </a:r>
            <a:r>
              <a:rPr lang="en-US" altLang="ko-KR" sz="1000" dirty="0"/>
              <a:t> Trick)</a:t>
            </a:r>
            <a:r>
              <a:rPr lang="ko-KR" altLang="en-US" sz="1000" dirty="0"/>
              <a:t>을 사용하여 </a:t>
            </a:r>
            <a:br>
              <a:rPr lang="en-US" altLang="ko-KR" sz="1000" dirty="0"/>
            </a:br>
            <a:r>
              <a:rPr lang="ko-KR" altLang="en-US" sz="1000" dirty="0"/>
              <a:t>표준 정규분포에서 샘플링한 </a:t>
            </a:r>
            <a:r>
              <a:rPr lang="en-US" altLang="ko-KR" sz="1000" dirty="0"/>
              <a:t>E</a:t>
            </a:r>
            <a:r>
              <a:rPr lang="ko-KR" altLang="en-US" sz="1000" dirty="0"/>
              <a:t>값을 표준편차에 곱한 뒤 평균을 더하는 과정을 가짐</a:t>
            </a:r>
          </a:p>
        </p:txBody>
      </p:sp>
    </p:spTree>
    <p:extLst>
      <p:ext uri="{BB962C8B-B14F-4D97-AF65-F5344CB8AC3E}">
        <p14:creationId xmlns:p14="http://schemas.microsoft.com/office/powerpoint/2010/main" val="2057263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678647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VAE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VAE (</a:t>
            </a:r>
            <a:r>
              <a:rPr lang="en-US" altLang="ko-KR" b="1" dirty="0"/>
              <a:t>Variational Auto Encoder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5A123-89C3-455A-AC4B-58F2DDFA8E98}"/>
              </a:ext>
            </a:extLst>
          </p:cNvPr>
          <p:cNvSpPr txBox="1"/>
          <p:nvPr/>
        </p:nvSpPr>
        <p:spPr>
          <a:xfrm>
            <a:off x="700548" y="1532843"/>
            <a:ext cx="10611464" cy="175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이상치 탐지과정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VAE</a:t>
            </a:r>
            <a:r>
              <a:rPr lang="ko-KR" altLang="en-US" sz="1400" dirty="0"/>
              <a:t>모델을 통한 학습과정에서 </a:t>
            </a:r>
            <a:r>
              <a:rPr lang="en-US" altLang="ko-KR" sz="1400" dirty="0"/>
              <a:t>Train</a:t>
            </a:r>
            <a:r>
              <a:rPr lang="ko-KR" altLang="en-US" sz="1400" dirty="0"/>
              <a:t>데이터세트</a:t>
            </a:r>
            <a:r>
              <a:rPr lang="en-US" altLang="ko-KR" sz="1400" dirty="0"/>
              <a:t>(</a:t>
            </a:r>
            <a:r>
              <a:rPr lang="ko-KR" altLang="en-US" sz="1400" dirty="0"/>
              <a:t>정상구간</a:t>
            </a:r>
            <a:r>
              <a:rPr lang="en-US" altLang="ko-KR" sz="1400" dirty="0"/>
              <a:t>)</a:t>
            </a:r>
            <a:r>
              <a:rPr lang="ko-KR" altLang="en-US" sz="1400" dirty="0"/>
              <a:t>가 가지는 분포를 학습하여</a:t>
            </a:r>
            <a:br>
              <a:rPr lang="en-US" altLang="ko-KR" sz="1400" dirty="0"/>
            </a:br>
            <a:r>
              <a:rPr lang="en-US" altLang="ko-KR" sz="1400" dirty="0"/>
              <a:t>Train</a:t>
            </a:r>
            <a:r>
              <a:rPr lang="ko-KR" altLang="en-US" sz="1400" dirty="0"/>
              <a:t>데이터세트가 가지는 분포내의 </a:t>
            </a:r>
            <a:r>
              <a:rPr lang="en-US" altLang="ko-KR" sz="1400" dirty="0"/>
              <a:t>Input data</a:t>
            </a:r>
            <a:r>
              <a:rPr lang="ko-KR" altLang="en-US" sz="1400" dirty="0"/>
              <a:t>가 들어온다면 정상적으로 복원이 되겠지만</a:t>
            </a:r>
            <a:br>
              <a:rPr lang="en-US" altLang="ko-KR" sz="1400" dirty="0"/>
            </a:br>
            <a:r>
              <a:rPr lang="ko-KR" altLang="en-US" sz="1400" dirty="0"/>
              <a:t>기존의 분포와 다른 분포를 가지는 </a:t>
            </a:r>
            <a:r>
              <a:rPr lang="en-US" altLang="ko-KR" sz="1400" dirty="0"/>
              <a:t>Input data</a:t>
            </a:r>
            <a:r>
              <a:rPr lang="ko-KR" altLang="en-US" sz="1400" dirty="0"/>
              <a:t>가 들어온다면 정상적으로 복원하지 못해 </a:t>
            </a:r>
            <a:br>
              <a:rPr lang="en-US" altLang="ko-KR" sz="1400" dirty="0"/>
            </a:br>
            <a:r>
              <a:rPr lang="ko-KR" altLang="en-US" sz="1400" dirty="0" err="1"/>
              <a:t>실제값과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예측값사이의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잔차를</a:t>
            </a:r>
            <a:r>
              <a:rPr lang="ko-KR" altLang="en-US" sz="1400" dirty="0"/>
              <a:t> 기준으로 이상탐지를 수행할 수 있음</a:t>
            </a:r>
            <a:endParaRPr lang="en-US" altLang="ko-KR" sz="1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A76F99-BA72-4172-8021-E19D59CEA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664" y="3069711"/>
            <a:ext cx="16575298" cy="71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DCFE03D-1158-417D-AD03-9368C41C0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116" y="4134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F5AC86-44E1-4F21-AEE3-8C2BBF189045}"/>
              </a:ext>
            </a:extLst>
          </p:cNvPr>
          <p:cNvGrpSpPr/>
          <p:nvPr/>
        </p:nvGrpSpPr>
        <p:grpSpPr>
          <a:xfrm>
            <a:off x="2182344" y="5089245"/>
            <a:ext cx="7111032" cy="1758879"/>
            <a:chOff x="516588" y="4415236"/>
            <a:chExt cx="7771481" cy="20711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DC3E475-C01A-4783-A592-6440A720E755}"/>
                </a:ext>
              </a:extLst>
            </p:cNvPr>
            <p:cNvGrpSpPr/>
            <p:nvPr/>
          </p:nvGrpSpPr>
          <p:grpSpPr>
            <a:xfrm>
              <a:off x="516588" y="4415236"/>
              <a:ext cx="7771481" cy="2071196"/>
              <a:chOff x="604684" y="4606930"/>
              <a:chExt cx="7771481" cy="2071196"/>
            </a:xfrm>
          </p:grpSpPr>
          <p:pic>
            <p:nvPicPr>
              <p:cNvPr id="1027" name="_x424743040" descr="EMB000057441f41">
                <a:extLst>
                  <a:ext uri="{FF2B5EF4-FFF2-40B4-BE49-F238E27FC236}">
                    <a16:creationId xmlns:a16="http://schemas.microsoft.com/office/drawing/2014/main" id="{47E2D444-B76C-4824-981F-A11A4B4361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684" y="4635107"/>
                <a:ext cx="7771481" cy="2043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AE9D6E3-376E-404E-A72C-865A3F71F787}"/>
                  </a:ext>
                </a:extLst>
              </p:cNvPr>
              <p:cNvSpPr/>
              <p:nvPr/>
            </p:nvSpPr>
            <p:spPr>
              <a:xfrm>
                <a:off x="4326118" y="4606930"/>
                <a:ext cx="328612" cy="116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9F83B85-84CD-4D08-AFE9-47FC6B98E0F9}"/>
                </a:ext>
              </a:extLst>
            </p:cNvPr>
            <p:cNvSpPr/>
            <p:nvPr/>
          </p:nvSpPr>
          <p:spPr>
            <a:xfrm>
              <a:off x="924787" y="4613021"/>
              <a:ext cx="152844" cy="116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27C45D-BC98-4C3E-9583-A8A97AE12420}"/>
              </a:ext>
            </a:extLst>
          </p:cNvPr>
          <p:cNvGrpSpPr/>
          <p:nvPr/>
        </p:nvGrpSpPr>
        <p:grpSpPr>
          <a:xfrm>
            <a:off x="2091291" y="3319712"/>
            <a:ext cx="7293139" cy="1769533"/>
            <a:chOff x="427540" y="3312322"/>
            <a:chExt cx="7970501" cy="208374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B4C49E3-3B94-4C32-BC9E-B149528A72E3}"/>
                </a:ext>
              </a:extLst>
            </p:cNvPr>
            <p:cNvGrpSpPr/>
            <p:nvPr/>
          </p:nvGrpSpPr>
          <p:grpSpPr>
            <a:xfrm>
              <a:off x="427540" y="3312322"/>
              <a:ext cx="7970501" cy="2083742"/>
              <a:chOff x="427540" y="3312322"/>
              <a:chExt cx="7970501" cy="2083742"/>
            </a:xfrm>
          </p:grpSpPr>
          <p:pic>
            <p:nvPicPr>
              <p:cNvPr id="1025" name="_x425890344" descr="EMB000057441f3f">
                <a:extLst>
                  <a:ext uri="{FF2B5EF4-FFF2-40B4-BE49-F238E27FC236}">
                    <a16:creationId xmlns:a16="http://schemas.microsoft.com/office/drawing/2014/main" id="{E629F1AD-58C5-4A07-8EB0-0156FA3C01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540" y="3319899"/>
                <a:ext cx="7970501" cy="2076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B72674E-EF49-4A0B-9DDA-6B3623F11E66}"/>
                  </a:ext>
                </a:extLst>
              </p:cNvPr>
              <p:cNvSpPr/>
              <p:nvPr/>
            </p:nvSpPr>
            <p:spPr>
              <a:xfrm>
                <a:off x="4326118" y="3312322"/>
                <a:ext cx="328612" cy="116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41B91EA-8DA1-4A9A-B77F-728A99A59231}"/>
                </a:ext>
              </a:extLst>
            </p:cNvPr>
            <p:cNvSpPr/>
            <p:nvPr/>
          </p:nvSpPr>
          <p:spPr>
            <a:xfrm>
              <a:off x="959200" y="3511935"/>
              <a:ext cx="152844" cy="116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CC2E42D-0753-4CBD-81A5-50069096701F}"/>
              </a:ext>
            </a:extLst>
          </p:cNvPr>
          <p:cNvSpPr txBox="1"/>
          <p:nvPr/>
        </p:nvSpPr>
        <p:spPr>
          <a:xfrm>
            <a:off x="574032" y="3985856"/>
            <a:ext cx="196645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정상데이터 예측</a:t>
            </a:r>
            <a:endParaRPr lang="en-US" altLang="ko-KR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174AC2-665B-4F98-830E-B7CC3007775C}"/>
              </a:ext>
            </a:extLst>
          </p:cNvPr>
          <p:cNvSpPr txBox="1"/>
          <p:nvPr/>
        </p:nvSpPr>
        <p:spPr>
          <a:xfrm>
            <a:off x="587271" y="5752342"/>
            <a:ext cx="196645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이상데이터 예측</a:t>
            </a:r>
            <a:endParaRPr lang="en-US" altLang="ko-KR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13F33C-766F-4F8D-B494-A4BE4951EBCC}"/>
              </a:ext>
            </a:extLst>
          </p:cNvPr>
          <p:cNvSpPr txBox="1"/>
          <p:nvPr/>
        </p:nvSpPr>
        <p:spPr>
          <a:xfrm>
            <a:off x="9384430" y="3760669"/>
            <a:ext cx="252563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Train</a:t>
            </a:r>
            <a:r>
              <a:rPr lang="ko-KR" altLang="en-US" sz="1000" dirty="0"/>
              <a:t>데이터세트가 가지는 분포내의 </a:t>
            </a:r>
            <a:br>
              <a:rPr lang="en-US" altLang="ko-KR" sz="1000" dirty="0"/>
            </a:br>
            <a:r>
              <a:rPr lang="ko-KR" altLang="en-US" sz="1000" dirty="0"/>
              <a:t>데이터가 입력되어 복원데이터와 </a:t>
            </a:r>
            <a:br>
              <a:rPr lang="en-US" altLang="ko-KR" sz="1000" dirty="0"/>
            </a:br>
            <a:r>
              <a:rPr lang="ko-KR" altLang="en-US" sz="1000" dirty="0"/>
              <a:t>원본데이터와의 차이가 크지 않음</a:t>
            </a:r>
            <a:endParaRPr lang="en-US" altLang="ko-KR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3E0F4-B01B-4322-B2BA-8F4AD2F6C39F}"/>
              </a:ext>
            </a:extLst>
          </p:cNvPr>
          <p:cNvSpPr txBox="1"/>
          <p:nvPr/>
        </p:nvSpPr>
        <p:spPr>
          <a:xfrm>
            <a:off x="9384430" y="5576644"/>
            <a:ext cx="2711104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Train</a:t>
            </a:r>
            <a:r>
              <a:rPr lang="ko-KR" altLang="en-US" sz="1000" dirty="0"/>
              <a:t>데이터세트가 가지는 분포와 </a:t>
            </a:r>
            <a:br>
              <a:rPr lang="en-US" altLang="ko-KR" sz="1000" dirty="0"/>
            </a:br>
            <a:r>
              <a:rPr lang="ko-KR" altLang="en-US" sz="1000" dirty="0"/>
              <a:t>다른 데이터가 입력되어 예측은 되지만</a:t>
            </a:r>
            <a:br>
              <a:rPr lang="en-US" altLang="ko-KR" sz="1000" dirty="0"/>
            </a:br>
            <a:r>
              <a:rPr lang="ko-KR" altLang="en-US" sz="1000" dirty="0"/>
              <a:t>복원데이터와의 차이가 생겨 이상탐지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45447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678647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VAE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78431-8636-48AA-A1D5-68692A66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60" y="1987135"/>
            <a:ext cx="8034423" cy="3476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B3BDD4-6B6D-4D28-9873-6481EF26F32C}"/>
              </a:ext>
            </a:extLst>
          </p:cNvPr>
          <p:cNvSpPr txBox="1"/>
          <p:nvPr/>
        </p:nvSpPr>
        <p:spPr>
          <a:xfrm>
            <a:off x="1720460" y="5420539"/>
            <a:ext cx="973738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상관관계가 낮은 변수를 넣더라도 예측이 가능하여 모델에 다양한 태그를 사용이 가능하고 </a:t>
            </a:r>
            <a:br>
              <a:rPr lang="en-US" altLang="ko-KR" sz="1400" dirty="0"/>
            </a:br>
            <a:r>
              <a:rPr lang="ko-KR" altLang="en-US" sz="1400" dirty="0"/>
              <a:t>발전소의 정비 구간 등 비정상 구간의 데이터를 포함하여도 예측이 가능함</a:t>
            </a:r>
            <a:br>
              <a:rPr lang="en-US" altLang="ko-KR" sz="1400" dirty="0"/>
            </a:br>
            <a:r>
              <a:rPr lang="ko-KR" altLang="en-US" sz="1400" dirty="0"/>
              <a:t>현재 학습 속도 및 지연예측 문제로 미 </a:t>
            </a:r>
            <a:r>
              <a:rPr lang="ko-KR" altLang="en-US" sz="1400" dirty="0" err="1"/>
              <a:t>사용중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모델의 </a:t>
            </a:r>
            <a:r>
              <a:rPr lang="en-US" altLang="ko-KR" sz="1400" dirty="0"/>
              <a:t>index </a:t>
            </a:r>
            <a:r>
              <a:rPr lang="ko-KR" altLang="en-US" sz="1400" dirty="0"/>
              <a:t>점수를  학습데이터로 사용하여 설비의 전반적인 상태를 감시 하는 목적으로 사용 가능 할 것으로 기대 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58F5D-70C6-4B6D-AF8F-0B64A35A47FD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VAE (</a:t>
            </a:r>
            <a:r>
              <a:rPr lang="en-US" altLang="ko-KR" b="1" dirty="0"/>
              <a:t>Variational Auto Encoder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DA7AA-ED94-407E-9906-5AA5331F0D0C}"/>
              </a:ext>
            </a:extLst>
          </p:cNvPr>
          <p:cNvSpPr txBox="1"/>
          <p:nvPr/>
        </p:nvSpPr>
        <p:spPr>
          <a:xfrm>
            <a:off x="700548" y="1532843"/>
            <a:ext cx="106114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VAE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적용 예시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847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4818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ARIMA</a:t>
            </a: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 알고리즘 설명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99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066318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Bold" pitchFamily="50" charset="-127"/>
                <a:cs typeface="+mn-cs"/>
              </a:rPr>
              <a:t>ARIMA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768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ARIMA (Auto Regressive </a:t>
            </a:r>
            <a:r>
              <a:rPr lang="en-US" altLang="ko-KR" sz="20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Intergrated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Moving Average)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AD17F-546F-4C05-AE92-722AE6FDC61D}"/>
              </a:ext>
            </a:extLst>
          </p:cNvPr>
          <p:cNvSpPr txBox="1"/>
          <p:nvPr/>
        </p:nvSpPr>
        <p:spPr>
          <a:xfrm>
            <a:off x="700548" y="1441284"/>
            <a:ext cx="106114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시계열 데이터의 패턴을 파악하여 통계적 기법으로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미래값을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예측하는 모델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604684" y="2005390"/>
            <a:ext cx="10611464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ARIMA</a:t>
            </a:r>
            <a:r>
              <a:rPr lang="ko-KR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 구성요소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AR(Auto Regressive) : </a:t>
            </a:r>
            <a:r>
              <a:rPr lang="ko-KR" altLang="en-US" sz="1400" dirty="0"/>
              <a:t>과거 값들이 현재 값에 미치는 영향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I(</a:t>
            </a:r>
            <a:r>
              <a:rPr lang="en-US" altLang="ko-KR" sz="1400" dirty="0" err="1"/>
              <a:t>Intergrated</a:t>
            </a:r>
            <a:r>
              <a:rPr lang="en-US" altLang="ko-KR" sz="1400" dirty="0"/>
              <a:t>) : </a:t>
            </a:r>
            <a:r>
              <a:rPr lang="ko-KR" altLang="en-US" sz="1400" dirty="0"/>
              <a:t>시계열 데이터가 정상성을 가질 수 있게 차분을 적용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MA(Moving Average) : </a:t>
            </a:r>
            <a:r>
              <a:rPr lang="ko-KR" altLang="en-US" sz="1400" dirty="0"/>
              <a:t>과거 오차들이 현재 값에 미치는 영향</a:t>
            </a:r>
            <a:endParaRPr lang="ko-KR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A277C-1147-4D54-9B29-97BE6D020569}"/>
              </a:ext>
            </a:extLst>
          </p:cNvPr>
          <p:cNvSpPr txBox="1"/>
          <p:nvPr/>
        </p:nvSpPr>
        <p:spPr>
          <a:xfrm>
            <a:off x="604684" y="3580131"/>
            <a:ext cx="10611464" cy="30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ARIMA</a:t>
            </a:r>
            <a:r>
              <a:rPr lang="ko-KR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 파라미터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P : </a:t>
            </a:r>
            <a:r>
              <a:rPr lang="ko-KR" altLang="ko-KR" sz="1400" dirty="0"/>
              <a:t>자기회귀</a:t>
            </a:r>
            <a:r>
              <a:rPr lang="en-US" altLang="ko-KR" sz="1400" dirty="0"/>
              <a:t>(Auto Regressive)</a:t>
            </a:r>
            <a:r>
              <a:rPr lang="ko-KR" altLang="ko-KR" sz="1400" dirty="0"/>
              <a:t>되는 항의 수를 의미 </a:t>
            </a:r>
            <a:br>
              <a:rPr lang="en-US" altLang="ko-KR" sz="1400" dirty="0"/>
            </a:br>
            <a:r>
              <a:rPr lang="en-US" altLang="ko-KR" sz="1400" dirty="0"/>
              <a:t>	</a:t>
            </a:r>
            <a:r>
              <a:rPr lang="ko-KR" altLang="ko-KR" sz="1400" dirty="0"/>
              <a:t>이전의 관측 값들이 현재의 값에 얼마나 영향을 미치는지 나타냄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D : </a:t>
            </a:r>
            <a:r>
              <a:rPr lang="ko-KR" altLang="ko-KR" sz="1400" dirty="0"/>
              <a:t>차분 차수를 의미</a:t>
            </a:r>
            <a:br>
              <a:rPr lang="en-US" altLang="ko-KR" sz="1400" dirty="0"/>
            </a:br>
            <a:r>
              <a:rPr lang="en-US" altLang="ko-KR" sz="1400" dirty="0"/>
              <a:t>	</a:t>
            </a:r>
            <a:r>
              <a:rPr lang="ko-KR" altLang="ko-KR" sz="1400" dirty="0"/>
              <a:t>시계열의 비정상성을 제거하고 데이터의 평균이나 분산이 시간에 따라 일정하도록 함</a:t>
            </a:r>
            <a:br>
              <a:rPr lang="en-US" altLang="ko-KR" sz="1400" dirty="0"/>
            </a:br>
            <a:r>
              <a:rPr lang="en-US" altLang="ko-KR" sz="1400" dirty="0"/>
              <a:t>	</a:t>
            </a:r>
            <a:r>
              <a:rPr lang="ko-KR" altLang="en-US" sz="1400" dirty="0"/>
              <a:t>시계열 데이터의 추세</a:t>
            </a:r>
            <a:r>
              <a:rPr lang="en-US" altLang="ko-KR" sz="1400" dirty="0"/>
              <a:t>(Trend)</a:t>
            </a:r>
            <a:r>
              <a:rPr lang="ko-KR" altLang="en-US" sz="1400" dirty="0"/>
              <a:t>를 제거하기 위해 사용됨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Q : </a:t>
            </a:r>
            <a:r>
              <a:rPr lang="ko-KR" altLang="ko-KR" sz="1400" dirty="0"/>
              <a:t>이동평균</a:t>
            </a:r>
            <a:r>
              <a:rPr lang="en-US" altLang="ko-KR" sz="1400" dirty="0"/>
              <a:t>(Moving Average)</a:t>
            </a:r>
            <a:r>
              <a:rPr lang="ko-KR" altLang="ko-KR" sz="1400" dirty="0"/>
              <a:t>되는 항의 수를 나타냄</a:t>
            </a:r>
            <a:br>
              <a:rPr lang="en-US" altLang="ko-KR" sz="1400" dirty="0"/>
            </a:br>
            <a:r>
              <a:rPr lang="en-US" altLang="ko-KR" sz="1400" dirty="0"/>
              <a:t>	</a:t>
            </a:r>
            <a:r>
              <a:rPr lang="ko-KR" altLang="ko-KR" sz="1400" dirty="0"/>
              <a:t>예측 값이 예측 오차에 따라 조정되는 정도를 의미하고 시계열데이터의 잡음을 </a:t>
            </a:r>
            <a:br>
              <a:rPr lang="en-US" altLang="ko-KR" sz="1400" dirty="0"/>
            </a:br>
            <a:r>
              <a:rPr lang="en-US" altLang="ko-KR" sz="1400" dirty="0"/>
              <a:t>	</a:t>
            </a:r>
            <a:r>
              <a:rPr lang="ko-KR" altLang="ko-KR" sz="1400" dirty="0"/>
              <a:t>모델링하기 위해서는 </a:t>
            </a:r>
            <a:r>
              <a:rPr lang="en-US" altLang="ko-KR" sz="1400" dirty="0"/>
              <a:t>Q</a:t>
            </a:r>
            <a:r>
              <a:rPr lang="ko-KR" altLang="ko-KR" sz="1400" dirty="0"/>
              <a:t>값을 설정하여 오차정도를 보정할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051784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066318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Bold" pitchFamily="50" charset="-127"/>
                <a:cs typeface="+mn-cs"/>
              </a:rPr>
              <a:t>ARIMA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768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ARIMA (Auto Regressive </a:t>
            </a:r>
            <a:r>
              <a:rPr lang="en-US" altLang="ko-KR" sz="20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Intergrated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Moving Average)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604684" y="1614559"/>
            <a:ext cx="106114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ARIMA</a:t>
            </a:r>
            <a:r>
              <a:rPr lang="ko-KR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 수식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ARIMA</a:t>
            </a:r>
            <a:r>
              <a:rPr lang="ko-KR" altLang="en-US" dirty="0"/>
              <a:t>모델 이전 시계열 예측 모델인 </a:t>
            </a:r>
            <a:r>
              <a:rPr lang="en-US" altLang="ko-KR" dirty="0"/>
              <a:t>AR</a:t>
            </a:r>
            <a:r>
              <a:rPr lang="ko-KR" altLang="en-US" dirty="0"/>
              <a:t>과 </a:t>
            </a:r>
            <a:r>
              <a:rPr lang="en-US" altLang="ko-KR" dirty="0"/>
              <a:t>MA</a:t>
            </a:r>
            <a:r>
              <a:rPr lang="ko-KR" altLang="en-US" dirty="0"/>
              <a:t>를 합친 후 차분하는 과정을 추가한 모델이다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61BB94-8330-4513-9E24-C351A35986B9}"/>
              </a:ext>
            </a:extLst>
          </p:cNvPr>
          <p:cNvSpPr txBox="1"/>
          <p:nvPr/>
        </p:nvSpPr>
        <p:spPr>
          <a:xfrm>
            <a:off x="604684" y="2565374"/>
            <a:ext cx="224166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AR</a:t>
            </a:r>
            <a:r>
              <a:rPr lang="ko-KR" altLang="en-US" sz="1400" dirty="0"/>
              <a:t>모델 수식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C2C0D-386D-46C6-8156-6EF5C9B227AB}"/>
              </a:ext>
            </a:extLst>
          </p:cNvPr>
          <p:cNvSpPr txBox="1"/>
          <p:nvPr/>
        </p:nvSpPr>
        <p:spPr>
          <a:xfrm>
            <a:off x="5910416" y="2565374"/>
            <a:ext cx="224166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MA</a:t>
            </a:r>
            <a:r>
              <a:rPr lang="ko-KR" altLang="en-US" sz="1400" dirty="0"/>
              <a:t>모델 수식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CAC1F-6FE2-4696-A68D-489D9BD3951F}"/>
              </a:ext>
            </a:extLst>
          </p:cNvPr>
          <p:cNvSpPr txBox="1"/>
          <p:nvPr/>
        </p:nvSpPr>
        <p:spPr>
          <a:xfrm>
            <a:off x="604684" y="3579978"/>
            <a:ext cx="1061146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기존의 </a:t>
            </a:r>
            <a:r>
              <a:rPr lang="en-US" altLang="ko-KR" sz="1400" dirty="0"/>
              <a:t>AR, MA</a:t>
            </a:r>
            <a:r>
              <a:rPr lang="ko-KR" altLang="en-US" sz="1400" dirty="0"/>
              <a:t>모델들은 비정상성을 가진 데이터들의 예측에는 취약했으나 </a:t>
            </a:r>
            <a:r>
              <a:rPr lang="en-US" altLang="ko-KR" sz="1400" dirty="0"/>
              <a:t>ARIMA</a:t>
            </a:r>
            <a:r>
              <a:rPr lang="ko-KR" altLang="en-US" sz="1400" dirty="0"/>
              <a:t>모델의 경우 차분의 과정을</a:t>
            </a:r>
            <a:br>
              <a:rPr lang="en-US" altLang="ko-KR" sz="1400" dirty="0"/>
            </a:br>
            <a:r>
              <a:rPr lang="ko-KR" altLang="en-US" sz="1400" dirty="0"/>
              <a:t>추가하여 데이터를 정상성을 가지게 만들고 예측을 가능하게 하였다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09D80-B16D-4079-8173-0425A3785461}"/>
              </a:ext>
            </a:extLst>
          </p:cNvPr>
          <p:cNvSpPr txBox="1"/>
          <p:nvPr/>
        </p:nvSpPr>
        <p:spPr>
          <a:xfrm>
            <a:off x="2364658" y="4374653"/>
            <a:ext cx="224166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ARIMA</a:t>
            </a:r>
            <a:r>
              <a:rPr lang="ko-KR" altLang="en-US" sz="1400" dirty="0"/>
              <a:t>모델 수식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25F41F-39B2-4EEA-8DD8-060B67C71109}"/>
              </a:ext>
            </a:extLst>
          </p:cNvPr>
          <p:cNvSpPr txBox="1"/>
          <p:nvPr/>
        </p:nvSpPr>
        <p:spPr>
          <a:xfrm>
            <a:off x="640112" y="5442539"/>
            <a:ext cx="1061146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c, </a:t>
            </a:r>
            <a:r>
              <a:rPr lang="el-GR" altLang="ko-KR" sz="1400" dirty="0"/>
              <a:t>ϕ,</a:t>
            </a:r>
            <a:r>
              <a:rPr lang="en-US" altLang="ko-KR" sz="1400" dirty="0"/>
              <a:t> </a:t>
            </a:r>
            <a:r>
              <a:rPr lang="el-GR" altLang="ko-KR" sz="1400" dirty="0"/>
              <a:t>θ</a:t>
            </a:r>
            <a:r>
              <a:rPr lang="ko-KR" altLang="en-US" sz="1400" dirty="0"/>
              <a:t>는 모델에 넣는 학습데이터에 의해 정해지게 되며 </a:t>
            </a:r>
            <a:r>
              <a:rPr lang="en-US" altLang="ko-KR" sz="1400" dirty="0"/>
              <a:t>p, q</a:t>
            </a:r>
            <a:r>
              <a:rPr lang="ko-KR" altLang="en-US" sz="1400" dirty="0"/>
              <a:t>가 높아질수록 모델의 복잡성은 증가하고</a:t>
            </a:r>
            <a:br>
              <a:rPr lang="en-US" altLang="ko-KR" sz="1400" dirty="0"/>
            </a:br>
            <a:r>
              <a:rPr lang="en-US" altLang="ko-KR" sz="1400" dirty="0"/>
              <a:t>d</a:t>
            </a:r>
            <a:r>
              <a:rPr lang="ko-KR" altLang="en-US" sz="1400" dirty="0"/>
              <a:t>차분의 경우 비정상성을 없애기 위한 방법으로 최대 </a:t>
            </a:r>
            <a:r>
              <a:rPr lang="en-US" altLang="ko-KR" sz="1400" dirty="0"/>
              <a:t>2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차분까지만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하는것이</a:t>
            </a:r>
            <a:r>
              <a:rPr lang="ko-KR" altLang="en-US" sz="1400" dirty="0"/>
              <a:t> 바람직하다</a:t>
            </a:r>
            <a:r>
              <a:rPr lang="en-US" altLang="ko-KR" sz="1400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9C95989-62D4-4B91-83A8-BDBE784F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6" y="3110885"/>
            <a:ext cx="4114026" cy="2257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7675AC5-1748-4B62-8E43-BD813C085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52" y="4971029"/>
            <a:ext cx="5368304" cy="2257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0287B4-2AE6-4E98-97EA-70F4AFD43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95" y="3108001"/>
            <a:ext cx="3933495" cy="2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066318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Bold" pitchFamily="50" charset="-127"/>
                <a:cs typeface="+mn-cs"/>
              </a:rPr>
              <a:t>ARIMA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768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ARIMA (Auto Regressive </a:t>
            </a:r>
            <a:r>
              <a:rPr lang="en-US" altLang="ko-KR" sz="20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Intergrated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Moving Average)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604684" y="1614559"/>
            <a:ext cx="106114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계산예시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6C5C6B-6C62-4C93-8EAE-A25441827F31}"/>
              </a:ext>
            </a:extLst>
          </p:cNvPr>
          <p:cNvSpPr txBox="1"/>
          <p:nvPr/>
        </p:nvSpPr>
        <p:spPr>
          <a:xfrm>
            <a:off x="738649" y="2068851"/>
            <a:ext cx="228477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P, D, Q = 1, 1, 1 (base model)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1C66F5-5D74-4D24-B3FE-69FDD523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70" y="2912499"/>
            <a:ext cx="2114550" cy="2419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E9BC1B-3A67-4587-8649-358F0ABE3556}"/>
              </a:ext>
            </a:extLst>
          </p:cNvPr>
          <p:cNvSpPr txBox="1"/>
          <p:nvPr/>
        </p:nvSpPr>
        <p:spPr>
          <a:xfrm>
            <a:off x="4771556" y="2550744"/>
            <a:ext cx="6055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c=0.5, </a:t>
            </a:r>
            <a:r>
              <a:rPr lang="el-GR" altLang="ko-KR" sz="1200" dirty="0"/>
              <a:t>ϕ1=0.7</a:t>
            </a:r>
            <a:r>
              <a:rPr lang="en-US" altLang="ko-KR" sz="1200" dirty="0"/>
              <a:t>, </a:t>
            </a:r>
            <a:r>
              <a:rPr lang="el-GR" altLang="ko-KR" sz="1200" dirty="0"/>
              <a:t>θ1=−0.4</a:t>
            </a:r>
            <a:r>
              <a:rPr lang="en-US" altLang="ko-KR" sz="1200" dirty="0"/>
              <a:t>, </a:t>
            </a:r>
            <a:r>
              <a:rPr lang="el-GR" altLang="ko-KR" sz="1200" dirty="0"/>
              <a:t>ϵ</a:t>
            </a:r>
            <a:r>
              <a:rPr lang="en-US" altLang="ko-KR" sz="1200" dirty="0"/>
              <a:t>t = 0.3</a:t>
            </a:r>
            <a:r>
              <a:rPr lang="ko-KR" altLang="en-US" sz="1200" dirty="0"/>
              <a:t>으로 추정</a:t>
            </a:r>
            <a:r>
              <a:rPr lang="en-US" altLang="ko-KR" sz="1200" dirty="0"/>
              <a:t>(</a:t>
            </a:r>
            <a:r>
              <a:rPr lang="ko-KR" altLang="en-US" sz="1200" dirty="0"/>
              <a:t>모델 계산</a:t>
            </a:r>
            <a:r>
              <a:rPr lang="en-US" altLang="ko-KR" sz="12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BEDC1A-4835-4164-B2C2-52C239EFA020}"/>
              </a:ext>
            </a:extLst>
          </p:cNvPr>
          <p:cNvSpPr txBox="1"/>
          <p:nvPr/>
        </p:nvSpPr>
        <p:spPr>
          <a:xfrm>
            <a:off x="4096611" y="1701373"/>
            <a:ext cx="224166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ARIMA</a:t>
            </a:r>
            <a:r>
              <a:rPr lang="ko-KR" altLang="en-US" sz="1400" dirty="0"/>
              <a:t>모델 계산과정</a:t>
            </a:r>
            <a:endParaRPr lang="en-US" altLang="ko-KR" sz="1400" dirty="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C67B2511-ED09-4F57-A499-C48D70C63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34092919-8873-45D2-A9C7-DCBBF8690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53836AE-199E-4868-B97A-233DF2FC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52" y="2198820"/>
            <a:ext cx="5368304" cy="22577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AD7B9F-63E7-43A4-B21D-075F919F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36" y="2955548"/>
            <a:ext cx="2284771" cy="2134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A8DFBBC-D90F-4B0D-B960-AF3061F2A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36" y="3337386"/>
            <a:ext cx="2171792" cy="21341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046144C-099B-466C-8033-8E6D20B91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136" y="3718207"/>
            <a:ext cx="311072" cy="32624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04436C0-17E8-432E-A8C5-C2D8F057FDB3}"/>
              </a:ext>
            </a:extLst>
          </p:cNvPr>
          <p:cNvSpPr txBox="1"/>
          <p:nvPr/>
        </p:nvSpPr>
        <p:spPr>
          <a:xfrm>
            <a:off x="4510835" y="3663195"/>
            <a:ext cx="268248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 0.5 + 0.7 x 2 + (-0.4) x 0.3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1027D45-5974-447F-9B26-F5132A5F8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136" y="4158458"/>
            <a:ext cx="311072" cy="32624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4F20654-7540-4FA9-AEBD-70331E8C96BA}"/>
              </a:ext>
            </a:extLst>
          </p:cNvPr>
          <p:cNvSpPr txBox="1"/>
          <p:nvPr/>
        </p:nvSpPr>
        <p:spPr>
          <a:xfrm>
            <a:off x="4510835" y="4118194"/>
            <a:ext cx="268248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 1.78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9EC784-11EF-4F51-ADA3-CD34A0BF7E79}"/>
              </a:ext>
            </a:extLst>
          </p:cNvPr>
          <p:cNvSpPr txBox="1"/>
          <p:nvPr/>
        </p:nvSpPr>
        <p:spPr>
          <a:xfrm>
            <a:off x="4199763" y="4555589"/>
            <a:ext cx="224166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차분된</a:t>
            </a:r>
            <a:r>
              <a:rPr lang="en-US" altLang="ko-KR" sz="1400" dirty="0"/>
              <a:t> </a:t>
            </a:r>
            <a:r>
              <a:rPr lang="ko-KR" altLang="en-US" sz="1400" dirty="0"/>
              <a:t>값을 다시 변환</a:t>
            </a:r>
            <a:endParaRPr lang="en-US" altLang="ko-KR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5A6E918-DF7A-4CD9-A93E-609B75D7B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703" y="5011740"/>
            <a:ext cx="311072" cy="32624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12DDBEF-1303-4013-AF44-5162379ED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123" y="5032788"/>
            <a:ext cx="139657" cy="32038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9AFA37-C4F6-43FF-BAA5-415BC4766B4C}"/>
              </a:ext>
            </a:extLst>
          </p:cNvPr>
          <p:cNvSpPr txBox="1"/>
          <p:nvPr/>
        </p:nvSpPr>
        <p:spPr>
          <a:xfrm>
            <a:off x="4478880" y="4985355"/>
            <a:ext cx="268248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    10 + 1.78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AC72207-C67D-4EFE-8305-428535BD9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511" y="5425676"/>
            <a:ext cx="311072" cy="3262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23563-6A3B-4A66-9DCC-8BA103832918}"/>
              </a:ext>
            </a:extLst>
          </p:cNvPr>
          <p:cNvSpPr txBox="1"/>
          <p:nvPr/>
        </p:nvSpPr>
        <p:spPr>
          <a:xfrm>
            <a:off x="4482688" y="5406665"/>
            <a:ext cx="268248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 25.78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AA7028-18B5-4025-A330-ECA4DA805989}"/>
              </a:ext>
            </a:extLst>
          </p:cNvPr>
          <p:cNvSpPr txBox="1"/>
          <p:nvPr/>
        </p:nvSpPr>
        <p:spPr>
          <a:xfrm>
            <a:off x="4199763" y="5926028"/>
            <a:ext cx="778333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Step</a:t>
            </a:r>
            <a:r>
              <a:rPr lang="ko-KR" altLang="en-US" sz="1400" dirty="0"/>
              <a:t> </a:t>
            </a:r>
            <a:r>
              <a:rPr lang="en-US" altLang="ko-KR" sz="1400" dirty="0"/>
              <a:t>size</a:t>
            </a:r>
            <a:r>
              <a:rPr lang="ko-KR" altLang="en-US" sz="1400" dirty="0"/>
              <a:t>를 늘려 더 미래의 예측을 </a:t>
            </a:r>
            <a:r>
              <a:rPr lang="ko-KR" altLang="en-US" sz="1400" dirty="0" err="1"/>
              <a:t>진행할때는</a:t>
            </a:r>
            <a:r>
              <a:rPr lang="ko-KR" altLang="en-US" sz="1400" dirty="0"/>
              <a:t> 기존에 예측했던 </a:t>
            </a:r>
            <a:r>
              <a:rPr lang="en-US" altLang="ko-KR" sz="1400" dirty="0"/>
              <a:t>11</a:t>
            </a:r>
            <a:r>
              <a:rPr lang="ko-KR" altLang="en-US" sz="1400" dirty="0"/>
              <a:t>번째 데이터까지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사용하여 파라미터를 추정하고 예측하는 재귀적 예측이 </a:t>
            </a:r>
            <a:r>
              <a:rPr lang="ko-KR" altLang="en-US" sz="1400" dirty="0" err="1"/>
              <a:t>수행되게됨</a:t>
            </a:r>
            <a:endParaRPr lang="en-US" altLang="ko-KR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7223A7-A85D-4173-B0CC-A99384C68FE7}"/>
              </a:ext>
            </a:extLst>
          </p:cNvPr>
          <p:cNvSpPr txBox="1"/>
          <p:nvPr/>
        </p:nvSpPr>
        <p:spPr>
          <a:xfrm>
            <a:off x="6612645" y="2950397"/>
            <a:ext cx="27452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rgbClr val="FF0000"/>
                </a:solidFill>
              </a:rPr>
              <a:t>P</a:t>
            </a:r>
            <a:r>
              <a:rPr lang="ko-KR" altLang="en-US" sz="800" b="1" dirty="0">
                <a:solidFill>
                  <a:srgbClr val="FF0000"/>
                </a:solidFill>
              </a:rPr>
              <a:t>와 </a:t>
            </a:r>
            <a:r>
              <a:rPr lang="en-US" altLang="ko-KR" sz="800" b="1" dirty="0">
                <a:solidFill>
                  <a:srgbClr val="FF0000"/>
                </a:solidFill>
              </a:rPr>
              <a:t>Q</a:t>
            </a:r>
            <a:r>
              <a:rPr lang="ko-KR" altLang="en-US" sz="800" b="1" dirty="0">
                <a:solidFill>
                  <a:srgbClr val="FF0000"/>
                </a:solidFill>
              </a:rPr>
              <a:t>가 </a:t>
            </a:r>
            <a:r>
              <a:rPr lang="en-US" altLang="ko-KR" sz="800" b="1" dirty="0">
                <a:solidFill>
                  <a:srgbClr val="FF0000"/>
                </a:solidFill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</a:rPr>
              <a:t>이니 </a:t>
            </a:r>
            <a:r>
              <a:rPr lang="en-US" altLang="ko-KR" sz="800" b="1" dirty="0">
                <a:solidFill>
                  <a:srgbClr val="FF0000"/>
                </a:solidFill>
              </a:rPr>
              <a:t>1</a:t>
            </a:r>
            <a:r>
              <a:rPr lang="ko-KR" altLang="en-US" sz="800" b="1" dirty="0">
                <a:solidFill>
                  <a:srgbClr val="FF0000"/>
                </a:solidFill>
              </a:rPr>
              <a:t>개 </a:t>
            </a:r>
            <a:r>
              <a:rPr lang="ko-KR" altLang="en-US" sz="800" b="1" dirty="0" err="1">
                <a:solidFill>
                  <a:srgbClr val="FF0000"/>
                </a:solidFill>
              </a:rPr>
              <a:t>전까지만</a:t>
            </a:r>
            <a:r>
              <a:rPr lang="ko-KR" altLang="en-US" sz="800" b="1" dirty="0">
                <a:solidFill>
                  <a:srgbClr val="FF0000"/>
                </a:solidFill>
              </a:rPr>
              <a:t> 확인</a:t>
            </a:r>
            <a:endParaRPr lang="en-US" altLang="ko-KR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23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49CEC7-522A-4F6D-876B-7B335EBE6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4" y="2912499"/>
            <a:ext cx="2849984" cy="24291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0112" y="256025"/>
            <a:ext cx="1066318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Bold" pitchFamily="50" charset="-127"/>
                <a:cs typeface="+mn-cs"/>
              </a:rPr>
              <a:t>ARIMA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768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ARIMA (Auto Regressive </a:t>
            </a:r>
            <a:r>
              <a:rPr lang="en-US" altLang="ko-KR" sz="20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Intergrated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Moving Average)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604684" y="1614559"/>
            <a:ext cx="106114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계산예시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6C5C6B-6C62-4C93-8EAE-A25441827F31}"/>
              </a:ext>
            </a:extLst>
          </p:cNvPr>
          <p:cNvSpPr txBox="1"/>
          <p:nvPr/>
        </p:nvSpPr>
        <p:spPr>
          <a:xfrm>
            <a:off x="738649" y="2068851"/>
            <a:ext cx="228477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P, D, Q = 2, 2,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9BC1B-3A67-4587-8649-358F0ABE3556}"/>
              </a:ext>
            </a:extLst>
          </p:cNvPr>
          <p:cNvSpPr txBox="1"/>
          <p:nvPr/>
        </p:nvSpPr>
        <p:spPr>
          <a:xfrm>
            <a:off x="4771556" y="2572866"/>
            <a:ext cx="6055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c=0.5, </a:t>
            </a:r>
            <a:r>
              <a:rPr lang="el-GR" altLang="ko-KR" sz="1200" dirty="0"/>
              <a:t>ϕ1=0.7</a:t>
            </a:r>
            <a:r>
              <a:rPr lang="en-US" altLang="ko-KR" sz="1200" dirty="0"/>
              <a:t>, </a:t>
            </a:r>
            <a:r>
              <a:rPr lang="el-GR" altLang="ko-KR" sz="1200" dirty="0"/>
              <a:t>ϕ</a:t>
            </a:r>
            <a:r>
              <a:rPr lang="en-US" altLang="ko-KR" sz="1200" dirty="0"/>
              <a:t>2</a:t>
            </a:r>
            <a:r>
              <a:rPr lang="el-GR" altLang="ko-KR" sz="1200" dirty="0"/>
              <a:t>=</a:t>
            </a:r>
            <a:r>
              <a:rPr lang="en-US" altLang="ko-KR" sz="1200" dirty="0"/>
              <a:t>-0.3, </a:t>
            </a:r>
            <a:r>
              <a:rPr lang="el-GR" altLang="ko-KR" sz="1200" dirty="0"/>
              <a:t>θ1=−0.4</a:t>
            </a:r>
            <a:r>
              <a:rPr lang="en-US" altLang="ko-KR" sz="1200" dirty="0"/>
              <a:t>, </a:t>
            </a:r>
            <a:r>
              <a:rPr lang="el-GR" altLang="ko-KR" sz="1200" dirty="0"/>
              <a:t>θ</a:t>
            </a:r>
            <a:r>
              <a:rPr lang="en-US" altLang="ko-KR" sz="1200" dirty="0"/>
              <a:t>2</a:t>
            </a:r>
            <a:r>
              <a:rPr lang="el-GR" altLang="ko-KR" sz="1200" dirty="0"/>
              <a:t>=</a:t>
            </a:r>
            <a:r>
              <a:rPr lang="en-US" altLang="ko-KR" sz="1200" dirty="0"/>
              <a:t>0.2, </a:t>
            </a:r>
            <a:r>
              <a:rPr lang="el-GR" altLang="ko-KR" sz="1200" dirty="0"/>
              <a:t>ϵ</a:t>
            </a:r>
            <a:r>
              <a:rPr lang="en-US" altLang="ko-KR" sz="1200" dirty="0"/>
              <a:t>t = 0.2</a:t>
            </a:r>
            <a:r>
              <a:rPr lang="ko-KR" altLang="en-US" sz="1200" dirty="0"/>
              <a:t>으로 추정</a:t>
            </a:r>
            <a:r>
              <a:rPr lang="en-US" altLang="ko-KR" sz="1200" dirty="0"/>
              <a:t>(</a:t>
            </a:r>
            <a:r>
              <a:rPr lang="ko-KR" altLang="en-US" sz="1200" dirty="0"/>
              <a:t>모델 계산</a:t>
            </a:r>
            <a:r>
              <a:rPr lang="en-US" altLang="ko-KR" sz="12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BEDC1A-4835-4164-B2C2-52C239EFA020}"/>
              </a:ext>
            </a:extLst>
          </p:cNvPr>
          <p:cNvSpPr txBox="1"/>
          <p:nvPr/>
        </p:nvSpPr>
        <p:spPr>
          <a:xfrm>
            <a:off x="4096611" y="1701373"/>
            <a:ext cx="224166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ARIMA</a:t>
            </a:r>
            <a:r>
              <a:rPr lang="ko-KR" altLang="en-US" sz="1400" dirty="0"/>
              <a:t>모델 계산과정</a:t>
            </a:r>
            <a:endParaRPr lang="en-US" altLang="ko-KR" sz="1400" dirty="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C67B2511-ED09-4F57-A499-C48D70C63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34092919-8873-45D2-A9C7-DCBBF8690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53836AE-199E-4868-B97A-233DF2FC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52" y="2198820"/>
            <a:ext cx="5368304" cy="22577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1027D45-5974-447F-9B26-F5132A5F8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763" y="3760561"/>
            <a:ext cx="311072" cy="32624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4F20654-7540-4FA9-AEBD-70331E8C96BA}"/>
              </a:ext>
            </a:extLst>
          </p:cNvPr>
          <p:cNvSpPr txBox="1"/>
          <p:nvPr/>
        </p:nvSpPr>
        <p:spPr>
          <a:xfrm>
            <a:off x="4510835" y="3720297"/>
            <a:ext cx="268248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 -1.48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9EC784-11EF-4F51-ADA3-CD34A0BF7E79}"/>
              </a:ext>
            </a:extLst>
          </p:cNvPr>
          <p:cNvSpPr txBox="1"/>
          <p:nvPr/>
        </p:nvSpPr>
        <p:spPr>
          <a:xfrm>
            <a:off x="4150855" y="4164304"/>
            <a:ext cx="224166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 err="1"/>
              <a:t>차분된</a:t>
            </a:r>
            <a:r>
              <a:rPr lang="en-US" altLang="ko-KR" sz="1400" dirty="0"/>
              <a:t> </a:t>
            </a:r>
            <a:r>
              <a:rPr lang="ko-KR" altLang="en-US" sz="1400" dirty="0"/>
              <a:t>값을 다시 변환</a:t>
            </a:r>
            <a:endParaRPr lang="en-US" altLang="ko-KR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5A6E918-DF7A-4CD9-A93E-609B75D7B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511" y="4612574"/>
            <a:ext cx="311072" cy="3262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9AFA37-C4F6-43FF-BAA5-415BC4766B4C}"/>
              </a:ext>
            </a:extLst>
          </p:cNvPr>
          <p:cNvSpPr txBox="1"/>
          <p:nvPr/>
        </p:nvSpPr>
        <p:spPr>
          <a:xfrm>
            <a:off x="4510835" y="4602962"/>
            <a:ext cx="268248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 2+(-1.48) = 0.52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79AD6-DBA1-4082-907C-AD479860B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844" y="2913375"/>
            <a:ext cx="3400257" cy="422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B77F98-D53C-405E-9D1B-CEB42A6BF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855" y="3323825"/>
            <a:ext cx="5981288" cy="3838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3D174E-BF40-45DD-8494-984DF6031D40}"/>
              </a:ext>
            </a:extLst>
          </p:cNvPr>
          <p:cNvSpPr txBox="1"/>
          <p:nvPr/>
        </p:nvSpPr>
        <p:spPr>
          <a:xfrm>
            <a:off x="4150855" y="4972889"/>
            <a:ext cx="224166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</a:t>
            </a:r>
            <a:r>
              <a:rPr lang="ko-KR" altLang="en-US" sz="1400" dirty="0" err="1"/>
              <a:t>차분된</a:t>
            </a:r>
            <a:r>
              <a:rPr lang="en-US" altLang="ko-KR" sz="1400" dirty="0"/>
              <a:t> </a:t>
            </a:r>
            <a:r>
              <a:rPr lang="ko-KR" altLang="en-US" sz="1400" dirty="0"/>
              <a:t>값을 다시 변환</a:t>
            </a:r>
            <a:endParaRPr lang="en-US" altLang="ko-KR" sz="1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8E09911-5211-44C7-A2BA-DF255CA74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511" y="5406411"/>
            <a:ext cx="311072" cy="32624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4AE3D64-519B-4A4D-BED6-BE0724E4D726}"/>
              </a:ext>
            </a:extLst>
          </p:cNvPr>
          <p:cNvSpPr txBox="1"/>
          <p:nvPr/>
        </p:nvSpPr>
        <p:spPr>
          <a:xfrm>
            <a:off x="4510835" y="5396799"/>
            <a:ext cx="268248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= 24+0.52 = 24.52</a:t>
            </a:r>
          </a:p>
        </p:txBody>
      </p:sp>
    </p:spTree>
    <p:extLst>
      <p:ext uri="{BB962C8B-B14F-4D97-AF65-F5344CB8AC3E}">
        <p14:creationId xmlns:p14="http://schemas.microsoft.com/office/powerpoint/2010/main" val="37817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066318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Bold" pitchFamily="50" charset="-127"/>
                <a:cs typeface="+mn-cs"/>
              </a:rPr>
              <a:t>ARIMA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768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ARIMA (Auto Regressive </a:t>
            </a:r>
            <a:r>
              <a:rPr lang="en-US" altLang="ko-KR" sz="20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Intergrated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Moving Average)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50F28C-AF5B-4979-97B6-EA7032110E75}"/>
              </a:ext>
            </a:extLst>
          </p:cNvPr>
          <p:cNvSpPr txBox="1"/>
          <p:nvPr/>
        </p:nvSpPr>
        <p:spPr>
          <a:xfrm>
            <a:off x="531961" y="1642256"/>
            <a:ext cx="292755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열화상 카메라 적용상태</a:t>
            </a:r>
            <a:endParaRPr lang="ko-KR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9E721B-2B5E-4BA7-927F-3641B421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1" y="3114009"/>
            <a:ext cx="4195010" cy="1579324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E2D4FDD-9821-4D9A-A500-88A15F010216}"/>
              </a:ext>
            </a:extLst>
          </p:cNvPr>
          <p:cNvSpPr/>
          <p:nvPr/>
        </p:nvSpPr>
        <p:spPr>
          <a:xfrm>
            <a:off x="864837" y="2929412"/>
            <a:ext cx="2342147" cy="240737"/>
          </a:xfrm>
          <a:custGeom>
            <a:avLst/>
            <a:gdLst>
              <a:gd name="connsiteX0" fmla="*/ 0 w 2342147"/>
              <a:gd name="connsiteY0" fmla="*/ 216674 h 240737"/>
              <a:gd name="connsiteX1" fmla="*/ 1155031 w 2342147"/>
              <a:gd name="connsiteY1" fmla="*/ 106 h 240737"/>
              <a:gd name="connsiteX2" fmla="*/ 2342147 w 2342147"/>
              <a:gd name="connsiteY2" fmla="*/ 240737 h 24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2147" h="240737">
                <a:moveTo>
                  <a:pt x="0" y="216674"/>
                </a:moveTo>
                <a:cubicBezTo>
                  <a:pt x="382336" y="106385"/>
                  <a:pt x="764673" y="-3904"/>
                  <a:pt x="1155031" y="106"/>
                </a:cubicBezTo>
                <a:cubicBezTo>
                  <a:pt x="1545389" y="4116"/>
                  <a:pt x="2090821" y="70958"/>
                  <a:pt x="2342147" y="2407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7CE0C2-5B18-4A24-9B69-C11AAD2C527D}"/>
              </a:ext>
            </a:extLst>
          </p:cNvPr>
          <p:cNvCxnSpPr>
            <a:cxnSpLocks/>
          </p:cNvCxnSpPr>
          <p:nvPr/>
        </p:nvCxnSpPr>
        <p:spPr>
          <a:xfrm>
            <a:off x="864837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12319C9-0DCA-4DFD-A007-EF2617F74444}"/>
              </a:ext>
            </a:extLst>
          </p:cNvPr>
          <p:cNvCxnSpPr>
            <a:cxnSpLocks/>
          </p:cNvCxnSpPr>
          <p:nvPr/>
        </p:nvCxnSpPr>
        <p:spPr>
          <a:xfrm>
            <a:off x="937027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A0DD31-723D-41F8-9B89-AC07E0A20455}"/>
              </a:ext>
            </a:extLst>
          </p:cNvPr>
          <p:cNvCxnSpPr>
            <a:cxnSpLocks/>
          </p:cNvCxnSpPr>
          <p:nvPr/>
        </p:nvCxnSpPr>
        <p:spPr>
          <a:xfrm>
            <a:off x="1009217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789D7B-6BF2-4B1A-9B4E-F79F6200DCE5}"/>
              </a:ext>
            </a:extLst>
          </p:cNvPr>
          <p:cNvCxnSpPr>
            <a:cxnSpLocks/>
          </p:cNvCxnSpPr>
          <p:nvPr/>
        </p:nvCxnSpPr>
        <p:spPr>
          <a:xfrm>
            <a:off x="973122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76AE84-7AFE-474E-9504-5A7CCC95C677}"/>
              </a:ext>
            </a:extLst>
          </p:cNvPr>
          <p:cNvCxnSpPr>
            <a:cxnSpLocks/>
          </p:cNvCxnSpPr>
          <p:nvPr/>
        </p:nvCxnSpPr>
        <p:spPr>
          <a:xfrm>
            <a:off x="900932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BA5A34-5F67-48BF-9B0E-D6E7400BF158}"/>
              </a:ext>
            </a:extLst>
          </p:cNvPr>
          <p:cNvCxnSpPr>
            <a:cxnSpLocks/>
          </p:cNvCxnSpPr>
          <p:nvPr/>
        </p:nvCxnSpPr>
        <p:spPr>
          <a:xfrm>
            <a:off x="3206985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9423E0E-2883-4CDE-B0D8-9B69211CE945}"/>
              </a:ext>
            </a:extLst>
          </p:cNvPr>
          <p:cNvCxnSpPr>
            <a:cxnSpLocks/>
          </p:cNvCxnSpPr>
          <p:nvPr/>
        </p:nvCxnSpPr>
        <p:spPr>
          <a:xfrm>
            <a:off x="3279175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0274CA-65E3-4091-9167-3A99BA53292F}"/>
              </a:ext>
            </a:extLst>
          </p:cNvPr>
          <p:cNvCxnSpPr>
            <a:cxnSpLocks/>
          </p:cNvCxnSpPr>
          <p:nvPr/>
        </p:nvCxnSpPr>
        <p:spPr>
          <a:xfrm>
            <a:off x="3351365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5D4225-B448-42E5-BF99-CD5EC83699C3}"/>
              </a:ext>
            </a:extLst>
          </p:cNvPr>
          <p:cNvCxnSpPr>
            <a:cxnSpLocks/>
          </p:cNvCxnSpPr>
          <p:nvPr/>
        </p:nvCxnSpPr>
        <p:spPr>
          <a:xfrm>
            <a:off x="3315270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B5E6655-E936-42BA-B824-9644A274F202}"/>
              </a:ext>
            </a:extLst>
          </p:cNvPr>
          <p:cNvCxnSpPr>
            <a:cxnSpLocks/>
          </p:cNvCxnSpPr>
          <p:nvPr/>
        </p:nvCxnSpPr>
        <p:spPr>
          <a:xfrm>
            <a:off x="3243080" y="3194213"/>
            <a:ext cx="0" cy="137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AEA29AA-2CF5-4D30-8B2F-A7B1CEC60B13}"/>
              </a:ext>
            </a:extLst>
          </p:cNvPr>
          <p:cNvSpPr/>
          <p:nvPr/>
        </p:nvSpPr>
        <p:spPr>
          <a:xfrm>
            <a:off x="1009218" y="2953476"/>
            <a:ext cx="2342147" cy="240737"/>
          </a:xfrm>
          <a:custGeom>
            <a:avLst/>
            <a:gdLst>
              <a:gd name="connsiteX0" fmla="*/ 0 w 2342147"/>
              <a:gd name="connsiteY0" fmla="*/ 216674 h 240737"/>
              <a:gd name="connsiteX1" fmla="*/ 1155031 w 2342147"/>
              <a:gd name="connsiteY1" fmla="*/ 106 h 240737"/>
              <a:gd name="connsiteX2" fmla="*/ 2342147 w 2342147"/>
              <a:gd name="connsiteY2" fmla="*/ 240737 h 24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2147" h="240737">
                <a:moveTo>
                  <a:pt x="0" y="216674"/>
                </a:moveTo>
                <a:cubicBezTo>
                  <a:pt x="382336" y="106385"/>
                  <a:pt x="764673" y="-3904"/>
                  <a:pt x="1155031" y="106"/>
                </a:cubicBezTo>
                <a:cubicBezTo>
                  <a:pt x="1545389" y="4116"/>
                  <a:pt x="2090821" y="70958"/>
                  <a:pt x="2342147" y="2407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4FBCE1-4A59-46BC-8B34-296C13983121}"/>
              </a:ext>
            </a:extLst>
          </p:cNvPr>
          <p:cNvSpPr/>
          <p:nvPr/>
        </p:nvSpPr>
        <p:spPr>
          <a:xfrm>
            <a:off x="1233803" y="2640664"/>
            <a:ext cx="1716507" cy="240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 dirty="0" err="1">
                <a:solidFill>
                  <a:schemeClr val="tx1"/>
                </a:solidFill>
              </a:rPr>
              <a:t>분간격</a:t>
            </a:r>
            <a:r>
              <a:rPr lang="en-US" altLang="ko-KR" sz="1000" b="1" dirty="0">
                <a:solidFill>
                  <a:schemeClr val="tx1"/>
                </a:solidFill>
              </a:rPr>
              <a:t>sliding</a:t>
            </a:r>
            <a:r>
              <a:rPr lang="ko-KR" altLang="en-US" sz="1000" b="1" dirty="0">
                <a:solidFill>
                  <a:schemeClr val="tx1"/>
                </a:solidFill>
              </a:rPr>
              <a:t>으로 학습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A669ED-D123-44EC-A516-67456ECB781A}"/>
              </a:ext>
            </a:extLst>
          </p:cNvPr>
          <p:cNvSpPr/>
          <p:nvPr/>
        </p:nvSpPr>
        <p:spPr>
          <a:xfrm>
            <a:off x="3351365" y="2640664"/>
            <a:ext cx="1175083" cy="2407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 dirty="0" err="1">
                <a:solidFill>
                  <a:schemeClr val="tx1"/>
                </a:solidFill>
              </a:rPr>
              <a:t>분간격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</a:rPr>
              <a:t>예측값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B69373-BBD3-469D-BEBA-809960B63B1D}"/>
              </a:ext>
            </a:extLst>
          </p:cNvPr>
          <p:cNvSpPr txBox="1"/>
          <p:nvPr/>
        </p:nvSpPr>
        <p:spPr>
          <a:xfrm>
            <a:off x="582280" y="4807415"/>
            <a:ext cx="524940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1</a:t>
            </a:r>
            <a:r>
              <a:rPr lang="ko-KR" altLang="en-US" sz="1200" dirty="0"/>
              <a:t>시간 길이의 데이터를 학습하여 </a:t>
            </a:r>
            <a:r>
              <a:rPr lang="en-US" altLang="ko-KR" sz="1200" dirty="0"/>
              <a:t>30</a:t>
            </a:r>
            <a:r>
              <a:rPr lang="ko-KR" altLang="en-US" sz="1200" dirty="0"/>
              <a:t>분 미래의 데이터를 예측</a:t>
            </a:r>
            <a:endParaRPr lang="en-US" altLang="ko-KR" sz="12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0AE0E09-04D0-4970-8C81-97A0A7288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78" y="1873257"/>
            <a:ext cx="6564561" cy="36925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6F5E7F-F9C3-4A17-974E-D4BA2404F687}"/>
              </a:ext>
            </a:extLst>
          </p:cNvPr>
          <p:cNvSpPr txBox="1"/>
          <p:nvPr/>
        </p:nvSpPr>
        <p:spPr>
          <a:xfrm>
            <a:off x="3054865" y="5766615"/>
            <a:ext cx="667467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단일 변수의 값을 예측하는 모델로 설비 위치 별 온도변화를 측정하여</a:t>
            </a:r>
            <a:br>
              <a:rPr lang="en-US" altLang="ko-KR" sz="1400" dirty="0"/>
            </a:br>
            <a:r>
              <a:rPr lang="ko-KR" altLang="en-US" sz="1400" dirty="0"/>
              <a:t>추세</a:t>
            </a:r>
            <a:r>
              <a:rPr lang="en-US" altLang="ko-KR" sz="1400" dirty="0"/>
              <a:t>, </a:t>
            </a:r>
            <a:r>
              <a:rPr lang="ko-KR" altLang="en-US" sz="1400" dirty="0"/>
              <a:t>계절성을 학습 한 후 설비의 짧은 미래 이상징후 탐지하기에 용이한 모델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77023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469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PDMD</a:t>
            </a: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 알고리즘 설명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82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896399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AAKR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AAKR (Auto Associated Kernel Regression)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AD17F-546F-4C05-AE92-722AE6FDC61D}"/>
              </a:ext>
            </a:extLst>
          </p:cNvPr>
          <p:cNvSpPr txBox="1"/>
          <p:nvPr/>
        </p:nvSpPr>
        <p:spPr>
          <a:xfrm>
            <a:off x="700548" y="1441284"/>
            <a:ext cx="106114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정상상태에서의 학습한 센서 데이터를 기반으로 파라미터를 추정하는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비모수적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경험 모델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700548" y="2424018"/>
            <a:ext cx="10611464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Auto-Associative</a:t>
            </a:r>
            <a:r>
              <a:rPr lang="ko-KR" altLang="en-US" sz="1400" dirty="0"/>
              <a:t>구조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입력과 출력이 동일한 구조로 동작하여 정상적인 데이터를 학습하여</a:t>
            </a:r>
            <a:r>
              <a:rPr lang="en-US" altLang="ko-KR" sz="1400" dirty="0"/>
              <a:t>, </a:t>
            </a:r>
            <a:r>
              <a:rPr lang="ko-KR" altLang="en-US" sz="1400" dirty="0"/>
              <a:t>주어진 입력 데이터가 </a:t>
            </a:r>
            <a:br>
              <a:rPr lang="en-US" altLang="ko-KR" sz="1400" dirty="0"/>
            </a:br>
            <a:r>
              <a:rPr lang="ko-KR" altLang="en-US" sz="1400" dirty="0"/>
              <a:t>정상적인 상태와 얼마나 차이가 있는지를 평가할 수 있다</a:t>
            </a:r>
            <a:r>
              <a:rPr lang="en-US" altLang="ko-KR" sz="1400" dirty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커널회귀</a:t>
            </a:r>
            <a:r>
              <a:rPr lang="en-US" altLang="ko-KR" sz="1400" dirty="0"/>
              <a:t>(Kernel Regression) </a:t>
            </a:r>
            <a:br>
              <a:rPr lang="en-US" altLang="ko-KR" sz="1400" dirty="0"/>
            </a:br>
            <a:r>
              <a:rPr lang="ko-KR" altLang="en-US" sz="1400" dirty="0" err="1"/>
              <a:t>커널함수를</a:t>
            </a:r>
            <a:r>
              <a:rPr lang="ko-KR" altLang="en-US" sz="1400" dirty="0"/>
              <a:t> 이용하여 입력데이터와 주변 </a:t>
            </a:r>
            <a:r>
              <a:rPr lang="ko-KR" altLang="en-US" sz="1400" dirty="0" err="1"/>
              <a:t>데이터간의</a:t>
            </a:r>
            <a:r>
              <a:rPr lang="ko-KR" altLang="en-US" sz="1400" dirty="0"/>
              <a:t> 유사도를 계산하고 이를 가중치로 활용하여 출력을 추정하는 방식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선형 회귀와 달리</a:t>
            </a:r>
            <a:r>
              <a:rPr lang="en-US" altLang="ko-KR" sz="1400" dirty="0"/>
              <a:t>, </a:t>
            </a:r>
            <a:r>
              <a:rPr lang="ko-KR" altLang="en-US" sz="1400" dirty="0"/>
              <a:t>커널 기반 기법은 복잡한 비선형 관계 모델링이 가능하다</a:t>
            </a:r>
            <a:r>
              <a:rPr lang="en-US" altLang="ko-KR" sz="1400" dirty="0"/>
              <a:t>.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0563E-18BD-4795-84F1-A019FF5E6960}"/>
              </a:ext>
            </a:extLst>
          </p:cNvPr>
          <p:cNvSpPr txBox="1"/>
          <p:nvPr/>
        </p:nvSpPr>
        <p:spPr>
          <a:xfrm>
            <a:off x="604684" y="1996491"/>
            <a:ext cx="17550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핵심개념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AD08E-96D1-4B5E-86F3-34188A5DA6D9}"/>
              </a:ext>
            </a:extLst>
          </p:cNvPr>
          <p:cNvSpPr txBox="1"/>
          <p:nvPr/>
        </p:nvSpPr>
        <p:spPr>
          <a:xfrm>
            <a:off x="700548" y="5002527"/>
            <a:ext cx="1061146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입력된 측정값에 대하여 학습한 데이터의 각 샘플과의 거리 측정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각 </a:t>
            </a:r>
            <a:r>
              <a:rPr lang="ko-KR" altLang="en-US" sz="1400" dirty="0" err="1"/>
              <a:t>샘플별</a:t>
            </a:r>
            <a:r>
              <a:rPr lang="ko-KR" altLang="en-US" sz="1400" dirty="0"/>
              <a:t> 계산된 거리를 기반으로 가중치 계산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각 </a:t>
            </a:r>
            <a:r>
              <a:rPr lang="ko-KR" altLang="en-US" sz="1400" dirty="0" err="1"/>
              <a:t>샘플별</a:t>
            </a:r>
            <a:r>
              <a:rPr lang="ko-KR" altLang="en-US" sz="1400" dirty="0"/>
              <a:t> 계산된 가중치를 기반으로 신호 별 </a:t>
            </a:r>
            <a:r>
              <a:rPr lang="ko-KR" altLang="en-US" sz="1400" dirty="0" err="1"/>
              <a:t>예측값</a:t>
            </a:r>
            <a:r>
              <a:rPr lang="ko-KR" altLang="en-US" sz="1400" dirty="0"/>
              <a:t> 산출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실제값과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예측값</a:t>
            </a:r>
            <a:r>
              <a:rPr lang="ko-KR" altLang="en-US" sz="1400" dirty="0"/>
              <a:t> 사이의 </a:t>
            </a:r>
            <a:r>
              <a:rPr lang="ko-KR" altLang="en-US" sz="1400" dirty="0" err="1"/>
              <a:t>잔차를</a:t>
            </a:r>
            <a:r>
              <a:rPr lang="ko-KR" altLang="en-US" sz="1400" dirty="0"/>
              <a:t> 통한 </a:t>
            </a:r>
            <a:r>
              <a:rPr lang="ko-KR" altLang="en-US" sz="1400" dirty="0" err="1"/>
              <a:t>알람발생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D6820-10FD-4B15-B004-B3E92E8FBADD}"/>
              </a:ext>
            </a:extLst>
          </p:cNvPr>
          <p:cNvSpPr txBox="1"/>
          <p:nvPr/>
        </p:nvSpPr>
        <p:spPr>
          <a:xfrm>
            <a:off x="604684" y="4575000"/>
            <a:ext cx="17550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 절차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52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010213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PDMD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A933C6-565B-47FE-8F9E-713A5A38F1F6}"/>
              </a:ext>
            </a:extLst>
          </p:cNvPr>
          <p:cNvSpPr/>
          <p:nvPr/>
        </p:nvSpPr>
        <p:spPr>
          <a:xfrm>
            <a:off x="640112" y="1071952"/>
            <a:ext cx="5509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PDMD(Peak Detection using Multi Difference)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E8E1C-48FD-4C58-A559-94005C08CC19}"/>
              </a:ext>
            </a:extLst>
          </p:cNvPr>
          <p:cNvSpPr txBox="1"/>
          <p:nvPr/>
        </p:nvSpPr>
        <p:spPr>
          <a:xfrm>
            <a:off x="584948" y="2244445"/>
            <a:ext cx="11227974" cy="1427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핵심개념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다양한 차분</a:t>
            </a:r>
            <a:r>
              <a:rPr lang="en-US" altLang="ko-KR" sz="1400" dirty="0"/>
              <a:t>(difference) </a:t>
            </a:r>
            <a:r>
              <a:rPr lang="ko-KR" altLang="en-US" sz="1400" dirty="0"/>
              <a:t>연산을 이용해 피크를 찾아내는 기법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여러 단계의 차분을 계산하고 비교해서 노이즈 영향을 줄이고</a:t>
            </a:r>
            <a:r>
              <a:rPr lang="en-US" altLang="ko-KR" sz="1400" dirty="0"/>
              <a:t>, </a:t>
            </a:r>
            <a:r>
              <a:rPr lang="ko-KR" altLang="en-US" sz="1400" dirty="0"/>
              <a:t>실제 피크를 더 정확하게 감지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다 변량 시계열 데이터에서 급격한 상승 패턴을 감지하기 위해 다중 차분을 적용할 때</a:t>
            </a:r>
            <a:r>
              <a:rPr lang="en-US" altLang="ko-KR" sz="1400" dirty="0"/>
              <a:t>, </a:t>
            </a:r>
            <a:r>
              <a:rPr lang="ko-KR" altLang="en-US" sz="1400" dirty="0"/>
              <a:t>보통 </a:t>
            </a:r>
            <a:r>
              <a:rPr lang="en-US" altLang="ko-KR" sz="1400" dirty="0"/>
              <a:t>2</a:t>
            </a:r>
            <a:r>
              <a:rPr lang="ko-KR" altLang="en-US" sz="1400" dirty="0"/>
              <a:t>차 또는 </a:t>
            </a:r>
            <a:r>
              <a:rPr lang="en-US" altLang="ko-KR" sz="1400" dirty="0"/>
              <a:t>3</a:t>
            </a:r>
            <a:r>
              <a:rPr lang="ko-KR" altLang="en-US" sz="1400" dirty="0"/>
              <a:t>차 차분까지 사용하는 경우가 많음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590FF7-790E-47FA-AC4C-932BAC594D9A}"/>
              </a:ext>
            </a:extLst>
          </p:cNvPr>
          <p:cNvSpPr/>
          <p:nvPr/>
        </p:nvSpPr>
        <p:spPr>
          <a:xfrm>
            <a:off x="708105" y="4469544"/>
            <a:ext cx="1645002" cy="4523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알고리즘흐름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1DE0B-B396-4F23-9DD0-062FC997FF1A}"/>
              </a:ext>
            </a:extLst>
          </p:cNvPr>
          <p:cNvSpPr txBox="1"/>
          <p:nvPr/>
        </p:nvSpPr>
        <p:spPr>
          <a:xfrm>
            <a:off x="816148" y="4825123"/>
            <a:ext cx="11112374" cy="133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1)</a:t>
            </a:r>
            <a:r>
              <a:rPr lang="ko-KR" altLang="en-US" sz="1400" dirty="0"/>
              <a:t> 입력 데이터에 대해 다중 차분 계산</a:t>
            </a:r>
            <a:r>
              <a:rPr lang="en-US" altLang="ko-KR" sz="1400" dirty="0"/>
              <a:t>(Multi-Difference Calculation)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2)</a:t>
            </a:r>
            <a:r>
              <a:rPr lang="ko-KR" altLang="en-US" sz="1400" dirty="0"/>
              <a:t> 임계 값 설정</a:t>
            </a:r>
            <a:r>
              <a:rPr lang="en-US" altLang="ko-KR" sz="1400" dirty="0"/>
              <a:t>(Thresholding)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3) </a:t>
            </a:r>
            <a:r>
              <a:rPr lang="ko-KR" altLang="en-US" sz="1400" dirty="0"/>
              <a:t>노이즈 제거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4) </a:t>
            </a:r>
            <a:r>
              <a:rPr lang="ko-KR" altLang="en-US" sz="1400" dirty="0"/>
              <a:t>로컬 피크 검출</a:t>
            </a:r>
            <a:r>
              <a:rPr lang="en-US" altLang="ko-KR" sz="1400" dirty="0"/>
              <a:t>(Local Peak Detection)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5639E9-6946-454A-A8DE-38A583BA4143}"/>
              </a:ext>
            </a:extLst>
          </p:cNvPr>
          <p:cNvSpPr/>
          <p:nvPr/>
        </p:nvSpPr>
        <p:spPr>
          <a:xfrm>
            <a:off x="692150" y="1368570"/>
            <a:ext cx="11288410" cy="858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데이터에 대한 차분 결과를 활용하여 주기적인 특성을 갖는 데이터 중 새로운 주기가 시작되는 지점을 탐지하여 정상 기울기 기반의 실시간 기대 값 계산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817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010213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PDMD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243DB-235E-4401-AA06-33A2EF5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4" y="3120558"/>
            <a:ext cx="95371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A44C81-9CDB-4743-898D-CF879E64865D}"/>
              </a:ext>
            </a:extLst>
          </p:cNvPr>
          <p:cNvSpPr/>
          <p:nvPr/>
        </p:nvSpPr>
        <p:spPr>
          <a:xfrm>
            <a:off x="640112" y="1071952"/>
            <a:ext cx="5545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PDMD(Peak Detection Using Multi Difference)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08ED3F-4285-48B2-91FD-8CC3839AB5DF}"/>
              </a:ext>
            </a:extLst>
          </p:cNvPr>
          <p:cNvSpPr/>
          <p:nvPr/>
        </p:nvSpPr>
        <p:spPr>
          <a:xfrm>
            <a:off x="714651" y="1454954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242FC-2753-4D3A-9ECC-6E12E4B2F2C9}"/>
              </a:ext>
            </a:extLst>
          </p:cNvPr>
          <p:cNvSpPr txBox="1"/>
          <p:nvPr/>
        </p:nvSpPr>
        <p:spPr>
          <a:xfrm>
            <a:off x="954295" y="2467930"/>
            <a:ext cx="1071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Data = [100, 105, 110, 150, 160, 165, 170, 300, 305, 310, 1000, 1010] </a:t>
            </a:r>
            <a:r>
              <a:rPr lang="ko-KR" altLang="en-US" sz="1400" dirty="0"/>
              <a:t>급격한 변화가 포함 된 데이터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AEFAF9-63BD-471A-B22B-4ED4FF5E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24" y="3305520"/>
            <a:ext cx="7944959" cy="148610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336ED1-FA1A-4D63-9658-5632BED9619A}"/>
              </a:ext>
            </a:extLst>
          </p:cNvPr>
          <p:cNvSpPr/>
          <p:nvPr/>
        </p:nvSpPr>
        <p:spPr>
          <a:xfrm>
            <a:off x="975008" y="1995198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ea typeface="KoPubWorld돋움체 Bold" panose="00000800000000000000" pitchFamily="2" charset="-127"/>
              </a:rPr>
              <a:t>Data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DCA2A-3A94-4FC8-813E-A7177A8868E6}"/>
              </a:ext>
            </a:extLst>
          </p:cNvPr>
          <p:cNvSpPr txBox="1"/>
          <p:nvPr/>
        </p:nvSpPr>
        <p:spPr>
          <a:xfrm>
            <a:off x="975008" y="2826249"/>
            <a:ext cx="1111237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원본 데이터에 점진적인 증가 후 급격한 상승이 존재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81083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010213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PDMD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243DB-235E-4401-AA06-33A2EF5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4" y="3120558"/>
            <a:ext cx="95371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A44C81-9CDB-4743-898D-CF879E64865D}"/>
              </a:ext>
            </a:extLst>
          </p:cNvPr>
          <p:cNvSpPr/>
          <p:nvPr/>
        </p:nvSpPr>
        <p:spPr>
          <a:xfrm>
            <a:off x="640112" y="1071952"/>
            <a:ext cx="5545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PDMD(Peak Detection Using Multi Difference)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08ED3F-4285-48B2-91FD-8CC3839AB5DF}"/>
              </a:ext>
            </a:extLst>
          </p:cNvPr>
          <p:cNvSpPr/>
          <p:nvPr/>
        </p:nvSpPr>
        <p:spPr>
          <a:xfrm>
            <a:off x="714651" y="1454954"/>
            <a:ext cx="1183337" cy="4523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2AFC91-48EA-4C1A-9E54-FDBDFB166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88" y="2401320"/>
            <a:ext cx="5210902" cy="1438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0AE0E6-51C8-49BD-8BF9-2C1797727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36" y="4418222"/>
            <a:ext cx="5334744" cy="1428949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3D6F6-F666-4ACE-AAD4-FF1AE343B0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49015" y="3771224"/>
          <a:ext cx="4792875" cy="504444"/>
        </p:xfrm>
        <a:graphic>
          <a:graphicData uri="http://schemas.openxmlformats.org/drawingml/2006/table">
            <a:tbl>
              <a:tblPr/>
              <a:tblGrid>
                <a:gridCol w="857728">
                  <a:extLst>
                    <a:ext uri="{9D8B030D-6E8A-4147-A177-3AD203B41FA5}">
                      <a16:colId xmlns:a16="http://schemas.microsoft.com/office/drawing/2014/main" val="2007858319"/>
                    </a:ext>
                  </a:extLst>
                </a:gridCol>
                <a:gridCol w="347093">
                  <a:extLst>
                    <a:ext uri="{9D8B030D-6E8A-4147-A177-3AD203B41FA5}">
                      <a16:colId xmlns:a16="http://schemas.microsoft.com/office/drawing/2014/main" val="2212936543"/>
                    </a:ext>
                  </a:extLst>
                </a:gridCol>
                <a:gridCol w="347093">
                  <a:extLst>
                    <a:ext uri="{9D8B030D-6E8A-4147-A177-3AD203B41FA5}">
                      <a16:colId xmlns:a16="http://schemas.microsoft.com/office/drawing/2014/main" val="1288038529"/>
                    </a:ext>
                  </a:extLst>
                </a:gridCol>
                <a:gridCol w="393515">
                  <a:extLst>
                    <a:ext uri="{9D8B030D-6E8A-4147-A177-3AD203B41FA5}">
                      <a16:colId xmlns:a16="http://schemas.microsoft.com/office/drawing/2014/main" val="1660486766"/>
                    </a:ext>
                  </a:extLst>
                </a:gridCol>
                <a:gridCol w="393515">
                  <a:extLst>
                    <a:ext uri="{9D8B030D-6E8A-4147-A177-3AD203B41FA5}">
                      <a16:colId xmlns:a16="http://schemas.microsoft.com/office/drawing/2014/main" val="227180900"/>
                    </a:ext>
                  </a:extLst>
                </a:gridCol>
                <a:gridCol w="347093">
                  <a:extLst>
                    <a:ext uri="{9D8B030D-6E8A-4147-A177-3AD203B41FA5}">
                      <a16:colId xmlns:a16="http://schemas.microsoft.com/office/drawing/2014/main" val="4202972817"/>
                    </a:ext>
                  </a:extLst>
                </a:gridCol>
                <a:gridCol w="300672">
                  <a:extLst>
                    <a:ext uri="{9D8B030D-6E8A-4147-A177-3AD203B41FA5}">
                      <a16:colId xmlns:a16="http://schemas.microsoft.com/office/drawing/2014/main" val="2164722829"/>
                    </a:ext>
                  </a:extLst>
                </a:gridCol>
                <a:gridCol w="439936">
                  <a:extLst>
                    <a:ext uri="{9D8B030D-6E8A-4147-A177-3AD203B41FA5}">
                      <a16:colId xmlns:a16="http://schemas.microsoft.com/office/drawing/2014/main" val="673342511"/>
                    </a:ext>
                  </a:extLst>
                </a:gridCol>
                <a:gridCol w="300672">
                  <a:extLst>
                    <a:ext uri="{9D8B030D-6E8A-4147-A177-3AD203B41FA5}">
                      <a16:colId xmlns:a16="http://schemas.microsoft.com/office/drawing/2014/main" val="3195700519"/>
                    </a:ext>
                  </a:extLst>
                </a:gridCol>
                <a:gridCol w="300672">
                  <a:extLst>
                    <a:ext uri="{9D8B030D-6E8A-4147-A177-3AD203B41FA5}">
                      <a16:colId xmlns:a16="http://schemas.microsoft.com/office/drawing/2014/main" val="2603288218"/>
                    </a:ext>
                  </a:extLst>
                </a:gridCol>
                <a:gridCol w="452075">
                  <a:extLst>
                    <a:ext uri="{9D8B030D-6E8A-4147-A177-3AD203B41FA5}">
                      <a16:colId xmlns:a16="http://schemas.microsoft.com/office/drawing/2014/main" val="2592726723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1266604589"/>
                    </a:ext>
                  </a:extLst>
                </a:gridCol>
              </a:tblGrid>
              <a:tr h="2009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차 차분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439698"/>
                  </a:ext>
                </a:extLst>
              </a:tr>
              <a:tr h="2009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값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40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130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690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68925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D4E95FF-281E-47D8-A960-3B82CF1D6D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95121" y="5786049"/>
          <a:ext cx="4746771" cy="504444"/>
        </p:xfrm>
        <a:graphic>
          <a:graphicData uri="http://schemas.openxmlformats.org/drawingml/2006/table">
            <a:tbl>
              <a:tblPr/>
              <a:tblGrid>
                <a:gridCol w="735498">
                  <a:extLst>
                    <a:ext uri="{9D8B030D-6E8A-4147-A177-3AD203B41FA5}">
                      <a16:colId xmlns:a16="http://schemas.microsoft.com/office/drawing/2014/main" val="340664123"/>
                    </a:ext>
                  </a:extLst>
                </a:gridCol>
                <a:gridCol w="297631">
                  <a:extLst>
                    <a:ext uri="{9D8B030D-6E8A-4147-A177-3AD203B41FA5}">
                      <a16:colId xmlns:a16="http://schemas.microsoft.com/office/drawing/2014/main" val="1284740318"/>
                    </a:ext>
                  </a:extLst>
                </a:gridCol>
                <a:gridCol w="297631">
                  <a:extLst>
                    <a:ext uri="{9D8B030D-6E8A-4147-A177-3AD203B41FA5}">
                      <a16:colId xmlns:a16="http://schemas.microsoft.com/office/drawing/2014/main" val="1130573566"/>
                    </a:ext>
                  </a:extLst>
                </a:gridCol>
                <a:gridCol w="377244">
                  <a:extLst>
                    <a:ext uri="{9D8B030D-6E8A-4147-A177-3AD203B41FA5}">
                      <a16:colId xmlns:a16="http://schemas.microsoft.com/office/drawing/2014/main" val="600656649"/>
                    </a:ext>
                  </a:extLst>
                </a:gridCol>
                <a:gridCol w="337437">
                  <a:extLst>
                    <a:ext uri="{9D8B030D-6E8A-4147-A177-3AD203B41FA5}">
                      <a16:colId xmlns:a16="http://schemas.microsoft.com/office/drawing/2014/main" val="2258185562"/>
                    </a:ext>
                  </a:extLst>
                </a:gridCol>
                <a:gridCol w="297631">
                  <a:extLst>
                    <a:ext uri="{9D8B030D-6E8A-4147-A177-3AD203B41FA5}">
                      <a16:colId xmlns:a16="http://schemas.microsoft.com/office/drawing/2014/main" val="3218741227"/>
                    </a:ext>
                  </a:extLst>
                </a:gridCol>
                <a:gridCol w="377244">
                  <a:extLst>
                    <a:ext uri="{9D8B030D-6E8A-4147-A177-3AD203B41FA5}">
                      <a16:colId xmlns:a16="http://schemas.microsoft.com/office/drawing/2014/main" val="275253947"/>
                    </a:ext>
                  </a:extLst>
                </a:gridCol>
                <a:gridCol w="456856">
                  <a:extLst>
                    <a:ext uri="{9D8B030D-6E8A-4147-A177-3AD203B41FA5}">
                      <a16:colId xmlns:a16="http://schemas.microsoft.com/office/drawing/2014/main" val="2928895685"/>
                    </a:ext>
                  </a:extLst>
                </a:gridCol>
                <a:gridCol w="456856">
                  <a:extLst>
                    <a:ext uri="{9D8B030D-6E8A-4147-A177-3AD203B41FA5}">
                      <a16:colId xmlns:a16="http://schemas.microsoft.com/office/drawing/2014/main" val="1723954567"/>
                    </a:ext>
                  </a:extLst>
                </a:gridCol>
                <a:gridCol w="257825">
                  <a:extLst>
                    <a:ext uri="{9D8B030D-6E8A-4147-A177-3AD203B41FA5}">
                      <a16:colId xmlns:a16="http://schemas.microsoft.com/office/drawing/2014/main" val="1007206300"/>
                    </a:ext>
                  </a:extLst>
                </a:gridCol>
                <a:gridCol w="387653">
                  <a:extLst>
                    <a:ext uri="{9D8B030D-6E8A-4147-A177-3AD203B41FA5}">
                      <a16:colId xmlns:a16="http://schemas.microsoft.com/office/drawing/2014/main" val="3595803670"/>
                    </a:ext>
                  </a:extLst>
                </a:gridCol>
                <a:gridCol w="467265">
                  <a:extLst>
                    <a:ext uri="{9D8B030D-6E8A-4147-A177-3AD203B41FA5}">
                      <a16:colId xmlns:a16="http://schemas.microsoft.com/office/drawing/2014/main" val="564326691"/>
                    </a:ext>
                  </a:extLst>
                </a:gridCol>
              </a:tblGrid>
              <a:tr h="2183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차 차분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498415"/>
                  </a:ext>
                </a:extLst>
              </a:tr>
              <a:tr h="2183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값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35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-30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-5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125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125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-125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685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-680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0694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11534E-0F39-4D6B-B437-F33F77366DD2}"/>
                  </a:ext>
                </a:extLst>
              </p:cNvPr>
              <p:cNvSpPr txBox="1"/>
              <p:nvPr/>
            </p:nvSpPr>
            <p:spPr>
              <a:xfrm>
                <a:off x="3018506" y="1989251"/>
                <a:ext cx="1349985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ko-KR" altLang="en-US" sz="14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∆</m:t>
                    </m:r>
                    <m:sSub>
                      <m:sSubPr>
                        <m:ctrlP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𝑿</m:t>
                        </m:r>
                      </m:e>
                      <m:sub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𝒕</m:t>
                        </m:r>
                      </m:sub>
                    </m:sSub>
                    <m:r>
                      <a:rPr lang="en-US" altLang="ko-KR" sz="14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𝑿</m:t>
                        </m:r>
                      </m:e>
                      <m:sub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𝑿</m:t>
                        </m:r>
                      </m:e>
                      <m:sub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𝒕</m:t>
                        </m:r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−</m:t>
                        </m:r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11534E-0F39-4D6B-B437-F33F77366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506" y="1989251"/>
                <a:ext cx="1349985" cy="215444"/>
              </a:xfrm>
              <a:prstGeom prst="rect">
                <a:avLst/>
              </a:prstGeom>
              <a:blipFill>
                <a:blip r:embed="rId4"/>
                <a:stretch>
                  <a:fillRect l="-1351" t="-27778" r="-1802" b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28A3AA-234F-4627-83EB-C3A143FC5E18}"/>
              </a:ext>
            </a:extLst>
          </p:cNvPr>
          <p:cNvSpPr/>
          <p:nvPr/>
        </p:nvSpPr>
        <p:spPr>
          <a:xfrm>
            <a:off x="876555" y="1965895"/>
            <a:ext cx="1021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/>
              <a:t>잔차</a:t>
            </a:r>
            <a:r>
              <a:rPr lang="ko-KR" altLang="en-US" sz="1400" dirty="0"/>
              <a:t> 공식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00081E-C6B6-4190-8A1C-C2AA720D411A}"/>
                  </a:ext>
                </a:extLst>
              </p:cNvPr>
              <p:cNvSpPr txBox="1"/>
              <p:nvPr/>
            </p:nvSpPr>
            <p:spPr>
              <a:xfrm>
                <a:off x="6044325" y="1996542"/>
                <a:ext cx="1395895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400">
                                <a:latin typeface="KoPubWorld돋움체 Bold" panose="00000800000000000000" pitchFamily="2" charset="-127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bPr>
                          <m:e>
                            <m:r>
                              <a:rPr lang="ko-KR" altLang="en-US" sz="1400">
                                <a:latin typeface="KoPubWorld돋움체 Bold" panose="00000800000000000000" pitchFamily="2" charset="-127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ko-KR" sz="1400">
                                <a:latin typeface="KoPubWorld돋움체 Bold" panose="00000800000000000000" pitchFamily="2" charset="-127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𝑿</m:t>
                        </m:r>
                      </m:e>
                      <m:sub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𝒕</m:t>
                        </m:r>
                      </m:sub>
                    </m:sSub>
                    <m:r>
                      <a:rPr lang="en-US" altLang="ko-KR" sz="14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𝑿</m:t>
                        </m:r>
                      </m:e>
                      <m:sub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𝑿</m:t>
                        </m:r>
                      </m:e>
                      <m:sub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𝒕</m:t>
                        </m:r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−</m:t>
                        </m:r>
                        <m:r>
                          <a:rPr lang="en-US" altLang="ko-KR" sz="140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00081E-C6B6-4190-8A1C-C2AA720D4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325" y="1996542"/>
                <a:ext cx="1395895" cy="215444"/>
              </a:xfrm>
              <a:prstGeom prst="rect">
                <a:avLst/>
              </a:prstGeom>
              <a:blipFill>
                <a:blip r:embed="rId5"/>
                <a:stretch>
                  <a:fillRect l="-4367" t="-31429" r="-1310" b="-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A8E5A-A5F4-4379-ACC4-9A1E37EE1744}"/>
              </a:ext>
            </a:extLst>
          </p:cNvPr>
          <p:cNvSpPr/>
          <p:nvPr/>
        </p:nvSpPr>
        <p:spPr>
          <a:xfrm>
            <a:off x="2067652" y="1942516"/>
            <a:ext cx="885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차 차분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C9285C-945B-4CFA-87FE-F81885564B7C}"/>
              </a:ext>
            </a:extLst>
          </p:cNvPr>
          <p:cNvSpPr/>
          <p:nvPr/>
        </p:nvSpPr>
        <p:spPr>
          <a:xfrm>
            <a:off x="5041312" y="1957977"/>
            <a:ext cx="885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 차분</a:t>
            </a:r>
          </a:p>
        </p:txBody>
      </p:sp>
    </p:spTree>
    <p:extLst>
      <p:ext uri="{BB962C8B-B14F-4D97-AF65-F5344CB8AC3E}">
        <p14:creationId xmlns:p14="http://schemas.microsoft.com/office/powerpoint/2010/main" val="1657681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1010213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PDMD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243DB-235E-4401-AA06-33A2EF5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4" y="3120558"/>
            <a:ext cx="95371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A44C81-9CDB-4743-898D-CF879E64865D}"/>
              </a:ext>
            </a:extLst>
          </p:cNvPr>
          <p:cNvSpPr/>
          <p:nvPr/>
        </p:nvSpPr>
        <p:spPr>
          <a:xfrm>
            <a:off x="640112" y="1071952"/>
            <a:ext cx="5545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PDMD(Peak Detection Using Multi Difference)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08ED3F-4285-48B2-91FD-8CC3839AB5DF}"/>
              </a:ext>
            </a:extLst>
          </p:cNvPr>
          <p:cNvSpPr/>
          <p:nvPr/>
        </p:nvSpPr>
        <p:spPr>
          <a:xfrm>
            <a:off x="714651" y="1454954"/>
            <a:ext cx="2039341" cy="4523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 및 적용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E45-445B-4EEB-AB7B-52889BFD819B}"/>
              </a:ext>
            </a:extLst>
          </p:cNvPr>
          <p:cNvSpPr txBox="1"/>
          <p:nvPr/>
        </p:nvSpPr>
        <p:spPr>
          <a:xfrm>
            <a:off x="756934" y="2012502"/>
            <a:ext cx="11112374" cy="262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/>
              <a:t>결과해석 및 적용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- 1</a:t>
            </a:r>
            <a:r>
              <a:rPr lang="ko-KR" altLang="en-US" sz="1400" dirty="0"/>
              <a:t>차 차분에서 변화량을 보여주지만</a:t>
            </a:r>
            <a:r>
              <a:rPr lang="en-US" altLang="ko-KR" sz="1400" dirty="0"/>
              <a:t>, </a:t>
            </a:r>
            <a:r>
              <a:rPr lang="ko-KR" altLang="en-US" sz="1400" dirty="0"/>
              <a:t>점진적인 증가도 포함되기 때문에 급격한 변화가 상대적으로 덜 부각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- 2</a:t>
            </a:r>
            <a:r>
              <a:rPr lang="ko-KR" altLang="en-US" sz="1400" dirty="0"/>
              <a:t>차 차분에서 급격한 변화가 시작된 구간을 더 명확하게 탐지할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전체적인 변화 패턴은 </a:t>
            </a:r>
            <a:r>
              <a:rPr lang="en-US" altLang="ko-KR" sz="1400" dirty="0"/>
              <a:t>1</a:t>
            </a:r>
            <a:r>
              <a:rPr lang="ko-KR" altLang="en-US" sz="1400" dirty="0"/>
              <a:t>차 차분이 더 유용하지만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급격한 변화 구간을</a:t>
            </a:r>
            <a:r>
              <a:rPr lang="en-US" altLang="ko-KR" sz="1400" dirty="0"/>
              <a:t>(ex</a:t>
            </a:r>
            <a:r>
              <a:rPr lang="ko-KR" altLang="en-US" sz="1400" dirty="0"/>
              <a:t> 이상치</a:t>
            </a:r>
            <a:r>
              <a:rPr lang="en-US" altLang="ko-KR" sz="1400" dirty="0"/>
              <a:t>, </a:t>
            </a:r>
            <a:r>
              <a:rPr lang="ko-KR" altLang="en-US" sz="1400" dirty="0"/>
              <a:t>변곡점</a:t>
            </a:r>
            <a:r>
              <a:rPr lang="en-US" altLang="ko-KR" sz="1400" dirty="0"/>
              <a:t>)</a:t>
            </a:r>
            <a:r>
              <a:rPr lang="ko-KR" altLang="en-US" sz="1400" dirty="0"/>
              <a:t>를 찾을 때는 </a:t>
            </a:r>
            <a:r>
              <a:rPr lang="en-US" altLang="ko-KR" sz="1400" dirty="0"/>
              <a:t>2</a:t>
            </a:r>
            <a:r>
              <a:rPr lang="ko-KR" altLang="en-US" sz="1400" dirty="0"/>
              <a:t>차   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ko-KR" altLang="en-US" sz="1400" dirty="0"/>
              <a:t>차분이 더 효율적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따라서 </a:t>
            </a:r>
            <a:r>
              <a:rPr lang="en-US" altLang="ko-KR" sz="1400" dirty="0"/>
              <a:t>Level</a:t>
            </a:r>
            <a:r>
              <a:rPr lang="ko-KR" altLang="en-US" sz="1400" dirty="0"/>
              <a:t> 관련 태그 기울기 예측에 효과적인 알고리즘으로 사용할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단</a:t>
            </a:r>
            <a:r>
              <a:rPr lang="en-US" altLang="ko-KR" sz="1400" dirty="0"/>
              <a:t>, Level </a:t>
            </a:r>
            <a:r>
              <a:rPr lang="ko-KR" altLang="en-US" sz="1400" dirty="0"/>
              <a:t>관련 태그 그룹의 선형적인 상승폭을 감시하기 위함이 였으나 값이 떨어지는 구간에 값의 하락 폭이 급격하지 않을 때 성능이   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ko-KR" altLang="en-US" sz="1400" dirty="0"/>
              <a:t>떨어지는 문제로 이 부분은 </a:t>
            </a:r>
            <a:r>
              <a:rPr lang="en-US" altLang="ko-KR" sz="1400" dirty="0"/>
              <a:t>ANNOY </a:t>
            </a:r>
            <a:r>
              <a:rPr lang="ko-KR" altLang="en-US" sz="1400" dirty="0"/>
              <a:t>모델로 대체하여 사용 중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6539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448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FAISS</a:t>
            </a: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 알고리즘 설명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14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876522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Bold" pitchFamily="50" charset="-127"/>
                <a:cs typeface="+mn-cs"/>
              </a:rPr>
              <a:t>FAISS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FAISS(Facebook AI Similarity Search)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6BBE4-8829-4D08-B142-BC90AAB22E20}"/>
              </a:ext>
            </a:extLst>
          </p:cNvPr>
          <p:cNvSpPr txBox="1"/>
          <p:nvPr/>
        </p:nvSpPr>
        <p:spPr>
          <a:xfrm>
            <a:off x="718677" y="2658983"/>
            <a:ext cx="10933944" cy="165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벡터 간 거리</a:t>
            </a:r>
            <a:r>
              <a:rPr lang="en-US" altLang="ko-KR" sz="1400" dirty="0"/>
              <a:t>(distance)</a:t>
            </a:r>
            <a:r>
              <a:rPr lang="ko-KR" altLang="en-US" sz="1400" dirty="0"/>
              <a:t>를 기반으로 유사도를 계산하여 가장 가까운 벡터를 찾음</a:t>
            </a:r>
            <a:r>
              <a:rPr lang="en-US" altLang="ko-KR" sz="1400" dirty="0"/>
              <a:t>(</a:t>
            </a:r>
            <a:r>
              <a:rPr lang="ko-KR" altLang="en-US" sz="1400" dirty="0"/>
              <a:t>유클리드 거리</a:t>
            </a:r>
            <a:r>
              <a:rPr lang="en-US" altLang="ko-KR" sz="1400" dirty="0"/>
              <a:t>, </a:t>
            </a:r>
            <a:r>
              <a:rPr lang="ko-KR" altLang="en-US" sz="1400" dirty="0"/>
              <a:t>내적</a:t>
            </a:r>
            <a:r>
              <a:rPr lang="en-US" altLang="ko-KR" sz="1400" dirty="0"/>
              <a:t>, </a:t>
            </a:r>
            <a:r>
              <a:rPr lang="ko-KR" altLang="en-US" sz="1400" dirty="0"/>
              <a:t>코사인 유사도 등 사용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고정 된 차원의 벡터로 변환하는 전처리가 필요함</a:t>
            </a:r>
            <a:r>
              <a:rPr lang="en-US" altLang="ko-KR" sz="1400" dirty="0"/>
              <a:t>(Sliding Window </a:t>
            </a:r>
            <a:r>
              <a:rPr lang="ko-KR" altLang="en-US" sz="1400" dirty="0"/>
              <a:t>나 시계열 데이터에 통계적 특징을 사용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비지도 학습 방식으로 작동하며 훈련</a:t>
            </a:r>
            <a:r>
              <a:rPr lang="en-US" altLang="ko-KR" sz="1400" dirty="0"/>
              <a:t>(Training)</a:t>
            </a:r>
            <a:r>
              <a:rPr lang="ko-KR" altLang="en-US" sz="1400" dirty="0"/>
              <a:t>없이도 작동 가능</a:t>
            </a:r>
            <a:r>
              <a:rPr lang="en-US" altLang="ko-KR" sz="1400" dirty="0"/>
              <a:t>(</a:t>
            </a: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일부 인덱스 </a:t>
            </a:r>
            <a:r>
              <a:rPr lang="en-US" altLang="ko-KR" sz="1400" dirty="0"/>
              <a:t>ex: </a:t>
            </a:r>
            <a:r>
              <a:rPr lang="en-US" altLang="ko-KR" sz="1400" dirty="0" err="1"/>
              <a:t>IndexIVFFlat</a:t>
            </a:r>
            <a:r>
              <a:rPr lang="en-US" altLang="ko-KR" sz="1400" dirty="0"/>
              <a:t>)</a:t>
            </a:r>
            <a:r>
              <a:rPr lang="ko-KR" altLang="en-US" sz="1400" dirty="0"/>
              <a:t>는 더 빠른 검색을 위해 훈련과정 포함 할 수 있음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다양한 인덱싱 알고리즘을 제공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0563E-18BD-4795-84F1-A019FF5E6960}"/>
              </a:ext>
            </a:extLst>
          </p:cNvPr>
          <p:cNvSpPr txBox="1"/>
          <p:nvPr/>
        </p:nvSpPr>
        <p:spPr>
          <a:xfrm>
            <a:off x="686458" y="2221866"/>
            <a:ext cx="17550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핵심개념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E62CC-BBF7-4490-9827-BE427071FA07}"/>
              </a:ext>
            </a:extLst>
          </p:cNvPr>
          <p:cNvSpPr txBox="1"/>
          <p:nvPr/>
        </p:nvSpPr>
        <p:spPr>
          <a:xfrm>
            <a:off x="700548" y="1441284"/>
            <a:ext cx="11201520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Facebook AI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개발한 대규모 벡터 데이터셋에서 근사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최근접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이웃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(Approximate Nearest Neighbor, ANN)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검색을 효율적으로 수행하기 위한 라이브러리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9ECEB-4047-400D-842F-AE85C921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41" y="4345217"/>
            <a:ext cx="4188986" cy="23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0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876522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Bold" pitchFamily="50" charset="-127"/>
                <a:cs typeface="+mn-cs"/>
              </a:rPr>
              <a:t>FAISS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FAISS(Facebook AI Similarity Search)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AD08E-96D1-4B5E-86F3-34188A5DA6D9}"/>
              </a:ext>
            </a:extLst>
          </p:cNvPr>
          <p:cNvSpPr txBox="1"/>
          <p:nvPr/>
        </p:nvSpPr>
        <p:spPr>
          <a:xfrm>
            <a:off x="654588" y="2192909"/>
            <a:ext cx="10611464" cy="133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입력된 데이터에 대해 고정 된 차원의 벡터로 전 처리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찾고자 하는 벡터를 입력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거리 기반으로 가장 가까운 벡터 검색</a:t>
            </a:r>
            <a:r>
              <a:rPr lang="en-US" altLang="ko-KR" sz="1400" dirty="0"/>
              <a:t>(</a:t>
            </a:r>
            <a:r>
              <a:rPr lang="ko-KR" altLang="ko-KR" sz="1400" dirty="0"/>
              <a:t>유클리드 거리 사용</a:t>
            </a:r>
            <a:r>
              <a:rPr lang="en-US" altLang="ko-KR" sz="1400" dirty="0"/>
              <a:t> (Euclidean Distance))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가장 가까운 </a:t>
            </a:r>
            <a:r>
              <a:rPr lang="en-US" altLang="ko-KR" sz="1400" dirty="0"/>
              <a:t>K</a:t>
            </a:r>
            <a:r>
              <a:rPr lang="ko-KR" altLang="en-US" sz="1400" dirty="0"/>
              <a:t>개의 벡터 반환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D6820-10FD-4B15-B004-B3E92E8FBADD}"/>
              </a:ext>
            </a:extLst>
          </p:cNvPr>
          <p:cNvSpPr txBox="1"/>
          <p:nvPr/>
        </p:nvSpPr>
        <p:spPr>
          <a:xfrm>
            <a:off x="640112" y="1638677"/>
            <a:ext cx="17550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 흐름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7653318-F63F-4962-9871-58778D2D3F8F}"/>
                  </a:ext>
                </a:extLst>
              </p:cNvPr>
              <p:cNvSpPr/>
              <p:nvPr/>
            </p:nvSpPr>
            <p:spPr>
              <a:xfrm>
                <a:off x="7396794" y="2435095"/>
                <a:ext cx="2738891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ko-KR" altLang="ko-KR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ko-KR" altLang="ko-KR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dirty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dirty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ko-KR" altLang="ko-KR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7653318-F63F-4962-9871-58778D2D3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794" y="2435095"/>
                <a:ext cx="2738891" cy="1169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C7CDE47-ECBD-4243-B9A8-4D88B92D5AC1}"/>
              </a:ext>
            </a:extLst>
          </p:cNvPr>
          <p:cNvSpPr txBox="1"/>
          <p:nvPr/>
        </p:nvSpPr>
        <p:spPr>
          <a:xfrm>
            <a:off x="662145" y="3519008"/>
            <a:ext cx="17550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 절차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F3584D-981F-461A-95A0-FC773920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37" y="4116668"/>
            <a:ext cx="5011457" cy="148949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B233A7-FDB0-4BD6-89F3-E20489920530}"/>
              </a:ext>
            </a:extLst>
          </p:cNvPr>
          <p:cNvSpPr/>
          <p:nvPr/>
        </p:nvSpPr>
        <p:spPr>
          <a:xfrm>
            <a:off x="872449" y="4025463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Input Data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D998E3-D89B-41E9-A7DE-2E822D612D4C}"/>
                  </a:ext>
                </a:extLst>
              </p:cNvPr>
              <p:cNvSpPr txBox="1"/>
              <p:nvPr/>
            </p:nvSpPr>
            <p:spPr>
              <a:xfrm>
                <a:off x="7371878" y="4358350"/>
                <a:ext cx="297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D998E3-D89B-41E9-A7DE-2E822D61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878" y="4358350"/>
                <a:ext cx="297389" cy="276999"/>
              </a:xfrm>
              <a:prstGeom prst="rect">
                <a:avLst/>
              </a:prstGeom>
              <a:blipFill>
                <a:blip r:embed="rId4"/>
                <a:stretch>
                  <a:fillRect l="-12245" r="-408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F776B8-4DEA-40F3-8E3E-D874722FA7BA}"/>
                  </a:ext>
                </a:extLst>
              </p:cNvPr>
              <p:cNvSpPr txBox="1"/>
              <p:nvPr/>
            </p:nvSpPr>
            <p:spPr>
              <a:xfrm>
                <a:off x="7371878" y="4593817"/>
                <a:ext cx="302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F776B8-4DEA-40F3-8E3E-D874722FA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878" y="4593817"/>
                <a:ext cx="302712" cy="276999"/>
              </a:xfrm>
              <a:prstGeom prst="rect">
                <a:avLst/>
              </a:prstGeom>
              <a:blipFill>
                <a:blip r:embed="rId5"/>
                <a:stretch>
                  <a:fillRect l="-12000" r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EB9495-8919-4B6C-A55A-50F7A05818AF}"/>
              </a:ext>
            </a:extLst>
          </p:cNvPr>
          <p:cNvSpPr/>
          <p:nvPr/>
        </p:nvSpPr>
        <p:spPr>
          <a:xfrm>
            <a:off x="4103003" y="4413302"/>
            <a:ext cx="3091285" cy="180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756E63-CF0D-458A-B0BE-D67993FBE462}"/>
              </a:ext>
            </a:extLst>
          </p:cNvPr>
          <p:cNvSpPr/>
          <p:nvPr/>
        </p:nvSpPr>
        <p:spPr>
          <a:xfrm>
            <a:off x="4104263" y="4648829"/>
            <a:ext cx="3091285" cy="180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B3FECB-B4BC-4E25-B04B-D52B6895CE1D}"/>
              </a:ext>
            </a:extLst>
          </p:cNvPr>
          <p:cNvSpPr/>
          <p:nvPr/>
        </p:nvSpPr>
        <p:spPr>
          <a:xfrm>
            <a:off x="872449" y="5596701"/>
            <a:ext cx="217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검색할 쿼리 벡터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CEF6A-1ED4-4DA3-9D7B-BC2A716C1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947" y="6083608"/>
            <a:ext cx="5090961" cy="5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8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876522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itchFamily="50" charset="-127"/>
                <a:ea typeface="G마켓 산스 Bold" pitchFamily="50" charset="-127"/>
                <a:cs typeface="+mn-cs"/>
              </a:rPr>
              <a:t>FAISS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E28B4-E14D-4B4B-A974-5BC1252E31B5}"/>
              </a:ext>
            </a:extLst>
          </p:cNvPr>
          <p:cNvSpPr txBox="1"/>
          <p:nvPr/>
        </p:nvSpPr>
        <p:spPr>
          <a:xfrm>
            <a:off x="604684" y="1076633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FAISS (Facebook AI Similarity Search)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8EFD1-C75F-4839-B97A-133433741B45}"/>
              </a:ext>
            </a:extLst>
          </p:cNvPr>
          <p:cNvSpPr txBox="1"/>
          <p:nvPr/>
        </p:nvSpPr>
        <p:spPr>
          <a:xfrm>
            <a:off x="700548" y="1638677"/>
            <a:ext cx="17550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 절차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AB763-7E63-47C4-8917-E9CACD120E5B}"/>
              </a:ext>
            </a:extLst>
          </p:cNvPr>
          <p:cNvSpPr/>
          <p:nvPr/>
        </p:nvSpPr>
        <p:spPr>
          <a:xfrm>
            <a:off x="872448" y="2019221"/>
            <a:ext cx="5184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검색</a:t>
            </a:r>
            <a:r>
              <a:rPr lang="en-US" altLang="ko-KR" sz="1400" dirty="0"/>
              <a:t> </a:t>
            </a:r>
            <a:r>
              <a:rPr lang="ko-KR" altLang="en-US" sz="1400" dirty="0"/>
              <a:t>할 쿼리 벡터와 각 벡터 간의 거리 계산</a:t>
            </a:r>
            <a:r>
              <a:rPr lang="en-US" altLang="ko-KR" sz="1400" dirty="0"/>
              <a:t>(</a:t>
            </a:r>
            <a:r>
              <a:rPr lang="ko-KR" altLang="en-US" sz="1400" dirty="0"/>
              <a:t>유클리드 거리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D65887B-9AAD-411E-9573-040BD4D3090A}"/>
                  </a:ext>
                </a:extLst>
              </p:cNvPr>
              <p:cNvSpPr/>
              <p:nvPr/>
            </p:nvSpPr>
            <p:spPr>
              <a:xfrm>
                <a:off x="1040588" y="2845854"/>
                <a:ext cx="3350597" cy="2185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ko-KR" altLang="en-US" sz="1400" dirty="0"/>
                  <a:t>쿼리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dirty="0"/>
                      <m:t>Q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와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데이터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번 벡터 </a:t>
                </a:r>
                <a:r>
                  <a:rPr lang="en-US" altLang="ko-KR" sz="1400" dirty="0"/>
                  <a:t>[1, 2, 3]</a:t>
                </a:r>
              </a:p>
              <a:p>
                <a:pPr marL="342900" indent="-342900">
                  <a:buAutoNum type="arabicParenR"/>
                </a:pP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342900" indent="-342900">
                  <a:buAutoNum type="arabicParenR"/>
                </a:pP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342900" indent="-342900">
                  <a:buFontTx/>
                  <a:buAutoNum type="arabicParenR"/>
                </a:pPr>
                <a:r>
                  <a:rPr lang="ko-KR" altLang="en-US" sz="1400" dirty="0"/>
                  <a:t>쿼리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dirty="0"/>
                      <m:t>Q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와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데이터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번 벡터 </a:t>
                </a:r>
                <a:r>
                  <a:rPr lang="en-US" altLang="ko-KR" sz="1400" dirty="0"/>
                  <a:t>[4, 5, 6]</a:t>
                </a:r>
              </a:p>
              <a:p>
                <a:pPr marL="342900" indent="-342900">
                  <a:buFontTx/>
                  <a:buAutoNum type="arabicParenR"/>
                </a:pP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marL="342900" indent="-342900">
                  <a:buFontTx/>
                  <a:buAutoNum type="arabicParenR"/>
                </a:pP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 </a:t>
                </a:r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D65887B-9AAD-411E-9573-040BD4D30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88" y="2845854"/>
                <a:ext cx="3350597" cy="2185214"/>
              </a:xfrm>
              <a:prstGeom prst="rect">
                <a:avLst/>
              </a:prstGeom>
              <a:blipFill>
                <a:blip r:embed="rId2"/>
                <a:stretch>
                  <a:fillRect l="-911" t="-1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C2284-2128-445E-912C-25C4729A4D24}"/>
                  </a:ext>
                </a:extLst>
              </p:cNvPr>
              <p:cNvSpPr txBox="1"/>
              <p:nvPr/>
            </p:nvSpPr>
            <p:spPr>
              <a:xfrm>
                <a:off x="3295350" y="2441713"/>
                <a:ext cx="4816255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dirty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dirty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ko-KR" altLang="ko-KR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C2284-2128-445E-912C-25C4729A4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350" y="2441713"/>
                <a:ext cx="4816255" cy="335413"/>
              </a:xfrm>
              <a:prstGeom prst="rect">
                <a:avLst/>
              </a:prstGeom>
              <a:blipFill>
                <a:blip r:embed="rId3"/>
                <a:stretch>
                  <a:fillRect l="-506" b="-2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DC3BB0-AC45-4C35-A70D-B9503FD0D06C}"/>
                  </a:ext>
                </a:extLst>
              </p:cNvPr>
              <p:cNvSpPr txBox="1"/>
              <p:nvPr/>
            </p:nvSpPr>
            <p:spPr>
              <a:xfrm>
                <a:off x="2417821" y="3305514"/>
                <a:ext cx="693779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dirty="0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dirty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ko-KR" altLang="ko-KR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1+1+1</m:t>
                          </m:r>
                        </m:e>
                      </m:ra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=1.732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DC3BB0-AC45-4C35-A70D-B9503FD0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821" y="3305514"/>
                <a:ext cx="6937797" cy="335413"/>
              </a:xfrm>
              <a:prstGeom prst="rect">
                <a:avLst/>
              </a:prstGeom>
              <a:blipFill>
                <a:blip r:embed="rId4"/>
                <a:stretch>
                  <a:fillRect l="-176" r="-176" b="-2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22613-668A-45E9-BDF7-B79EE647FE72}"/>
                  </a:ext>
                </a:extLst>
              </p:cNvPr>
              <p:cNvSpPr txBox="1"/>
              <p:nvPr/>
            </p:nvSpPr>
            <p:spPr>
              <a:xfrm>
                <a:off x="2332179" y="4044288"/>
                <a:ext cx="7071359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dirty="0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dirty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ko-KR" altLang="ko-KR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−4)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4+4+4</m:t>
                          </m:r>
                        </m:e>
                      </m:ra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ra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=3.464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22613-668A-45E9-BDF7-B79EE647F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179" y="4044288"/>
                <a:ext cx="7071359" cy="335413"/>
              </a:xfrm>
              <a:prstGeom prst="rect">
                <a:avLst/>
              </a:prstGeom>
              <a:blipFill>
                <a:blip r:embed="rId5"/>
                <a:stretch>
                  <a:fillRect l="-172" r="-172" b="-2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0F03D8EF-58A9-46A3-A8C1-834752CD28A4}"/>
              </a:ext>
            </a:extLst>
          </p:cNvPr>
          <p:cNvSpPr/>
          <p:nvPr/>
        </p:nvSpPr>
        <p:spPr>
          <a:xfrm>
            <a:off x="6385685" y="4541778"/>
            <a:ext cx="52899" cy="60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DF4FFF1-7478-4B32-AF7A-6CAB24223587}"/>
              </a:ext>
            </a:extLst>
          </p:cNvPr>
          <p:cNvSpPr/>
          <p:nvPr/>
        </p:nvSpPr>
        <p:spPr>
          <a:xfrm>
            <a:off x="6379388" y="4694178"/>
            <a:ext cx="52899" cy="60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246570-83AC-481B-B473-FAFF9557DD08}"/>
              </a:ext>
            </a:extLst>
          </p:cNvPr>
          <p:cNvSpPr/>
          <p:nvPr/>
        </p:nvSpPr>
        <p:spPr>
          <a:xfrm>
            <a:off x="6380648" y="4846578"/>
            <a:ext cx="52899" cy="60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3B49558-A006-4F5C-B599-E02CBBD3C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634" y="5468339"/>
            <a:ext cx="6496957" cy="129558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7BA16D-6F31-49AA-860E-BBF2C3B27E8B}"/>
              </a:ext>
            </a:extLst>
          </p:cNvPr>
          <p:cNvSpPr/>
          <p:nvPr/>
        </p:nvSpPr>
        <p:spPr>
          <a:xfrm>
            <a:off x="872448" y="4982964"/>
            <a:ext cx="3066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쿼리 벡터와 가장 가까운 거리 </a:t>
            </a:r>
            <a:r>
              <a:rPr lang="en-US" altLang="ko-KR" sz="1400" dirty="0"/>
              <a:t>3</a:t>
            </a:r>
            <a:r>
              <a:rPr lang="ko-KR" altLang="en-US" sz="14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396440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876522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218799"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FAISS</a:t>
            </a:r>
            <a:endParaRPr lang="ko-KR" altLang="en-US" sz="1803" dirty="0">
              <a:solidFill>
                <a:prstClr val="white"/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243DB-235E-4401-AA06-33A2EF5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34" y="3120558"/>
            <a:ext cx="95371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A44C81-9CDB-4743-898D-CF879E64865D}"/>
              </a:ext>
            </a:extLst>
          </p:cNvPr>
          <p:cNvSpPr/>
          <p:nvPr/>
        </p:nvSpPr>
        <p:spPr>
          <a:xfrm>
            <a:off x="640112" y="1071952"/>
            <a:ext cx="4528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FAISS(Facebook AI Similarity Search)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08ED3F-4285-48B2-91FD-8CC3839AB5DF}"/>
              </a:ext>
            </a:extLst>
          </p:cNvPr>
          <p:cNvSpPr/>
          <p:nvPr/>
        </p:nvSpPr>
        <p:spPr>
          <a:xfrm>
            <a:off x="714651" y="1454954"/>
            <a:ext cx="1183337" cy="4523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1E45-445B-4EEB-AB7B-52889BFD819B}"/>
              </a:ext>
            </a:extLst>
          </p:cNvPr>
          <p:cNvSpPr txBox="1"/>
          <p:nvPr/>
        </p:nvSpPr>
        <p:spPr>
          <a:xfrm>
            <a:off x="756934" y="2012502"/>
            <a:ext cx="11112374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적용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상관계수가 낮고 다른 유형의 태그</a:t>
            </a:r>
            <a:r>
              <a:rPr lang="en-US" altLang="ko-KR" sz="1400" dirty="0"/>
              <a:t>(</a:t>
            </a:r>
            <a:r>
              <a:rPr lang="ko-KR" altLang="en-US" sz="1400" dirty="0"/>
              <a:t>온도</a:t>
            </a:r>
            <a:r>
              <a:rPr lang="en-US" altLang="ko-KR" sz="1400" dirty="0"/>
              <a:t>,</a:t>
            </a:r>
            <a:r>
              <a:rPr lang="ko-KR" altLang="en-US" sz="1400" dirty="0"/>
              <a:t>압력</a:t>
            </a:r>
            <a:r>
              <a:rPr lang="en-US" altLang="ko-KR" sz="1400" dirty="0"/>
              <a:t>,</a:t>
            </a:r>
            <a:r>
              <a:rPr lang="ko-KR" altLang="en-US" sz="1400" dirty="0"/>
              <a:t>유량 등</a:t>
            </a:r>
            <a:r>
              <a:rPr lang="en-US" altLang="ko-KR" sz="1400" dirty="0"/>
              <a:t>)</a:t>
            </a:r>
            <a:r>
              <a:rPr lang="ko-KR" altLang="en-US" sz="1400" dirty="0"/>
              <a:t>로 구성된 그룹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Annoy</a:t>
            </a:r>
            <a:r>
              <a:rPr lang="ko-KR" altLang="en-US" sz="1400" dirty="0"/>
              <a:t>와 비슷한 </a:t>
            </a:r>
            <a:r>
              <a:rPr lang="ko-KR" altLang="en-US" sz="1400" dirty="0" err="1"/>
              <a:t>최근접이웃알고리즘이며</a:t>
            </a:r>
            <a:r>
              <a:rPr lang="ko-KR" altLang="en-US" sz="1400" dirty="0"/>
              <a:t> 적은 학습데이터셋에서 </a:t>
            </a:r>
            <a:r>
              <a:rPr lang="en-US" altLang="ko-KR" sz="1400" dirty="0"/>
              <a:t>annoy </a:t>
            </a:r>
            <a:r>
              <a:rPr lang="ko-KR" altLang="en-US" sz="1400" dirty="0"/>
              <a:t>모델이 성능 우위를 보였지만 많은 데이터셋에서 학습속도의  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강점을 확인하여 </a:t>
            </a:r>
            <a:r>
              <a:rPr lang="en-US" altLang="ko-KR" sz="1400" dirty="0"/>
              <a:t>start-up curve </a:t>
            </a:r>
            <a:r>
              <a:rPr lang="ko-KR" altLang="en-US" sz="1400" dirty="0"/>
              <a:t>기동구간의 예측이 </a:t>
            </a:r>
            <a:r>
              <a:rPr lang="ko-KR" altLang="en-US" sz="1400" dirty="0" err="1"/>
              <a:t>가능할것으로</a:t>
            </a:r>
            <a:r>
              <a:rPr lang="ko-KR" altLang="en-US" sz="1400" dirty="0"/>
              <a:t> 기대</a:t>
            </a:r>
            <a:r>
              <a:rPr lang="en-US" altLang="ko-KR" sz="1400" dirty="0"/>
              <a:t>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239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896399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AAKR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D3C36-F7E8-44B9-B66E-E985156CB6BF}"/>
              </a:ext>
            </a:extLst>
          </p:cNvPr>
          <p:cNvGrpSpPr/>
          <p:nvPr/>
        </p:nvGrpSpPr>
        <p:grpSpPr>
          <a:xfrm>
            <a:off x="1134377" y="1910069"/>
            <a:ext cx="9923246" cy="4765647"/>
            <a:chOff x="864770" y="1579413"/>
            <a:chExt cx="9866293" cy="48321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198E82-DCF9-42C2-8F4E-9F2D75C8D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70" y="1579413"/>
              <a:ext cx="9866293" cy="4832126"/>
            </a:xfrm>
            <a:prstGeom prst="rect">
              <a:avLst/>
            </a:prstGeom>
          </p:spPr>
        </p:pic>
        <p:pic>
          <p:nvPicPr>
            <p:cNvPr id="4" name="그림 3" descr="라인, 그래프, 번호, 폰트이(가) 표시된 사진&#10;&#10;자동 생성된 설명">
              <a:extLst>
                <a:ext uri="{FF2B5EF4-FFF2-40B4-BE49-F238E27FC236}">
                  <a16:creationId xmlns:a16="http://schemas.microsoft.com/office/drawing/2014/main" id="{C70307C4-0A9A-46FC-AF0E-5667C1F98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1252" y="3878119"/>
              <a:ext cx="1680997" cy="13255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10B124B-E7E6-41DF-8549-445DF6323D0D}"/>
              </a:ext>
            </a:extLst>
          </p:cNvPr>
          <p:cNvSpPr txBox="1"/>
          <p:nvPr/>
        </p:nvSpPr>
        <p:spPr>
          <a:xfrm>
            <a:off x="639097" y="1061885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AAKR (Auto Associated Kernel Regression)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57C62-0D15-4AE9-A8B5-05F8C4507FE2}"/>
              </a:ext>
            </a:extLst>
          </p:cNvPr>
          <p:cNvSpPr txBox="1"/>
          <p:nvPr/>
        </p:nvSpPr>
        <p:spPr>
          <a:xfrm>
            <a:off x="825910" y="1458886"/>
            <a:ext cx="175505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8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AB55F9-19BB-4EAF-8250-0A3CAFBFDC6C}"/>
              </a:ext>
            </a:extLst>
          </p:cNvPr>
          <p:cNvSpPr txBox="1"/>
          <p:nvPr/>
        </p:nvSpPr>
        <p:spPr>
          <a:xfrm>
            <a:off x="639097" y="1061885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AAKR (Auto Associated Kernel Regression)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112" y="256025"/>
            <a:ext cx="896399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AAKR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37319404-CCDB-464B-B9E7-8117ED405B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462742"/>
              </p:ext>
            </p:extLst>
          </p:nvPr>
        </p:nvGraphicFramePr>
        <p:xfrm>
          <a:off x="604684" y="1913178"/>
          <a:ext cx="7586816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FE32D3D-A40F-4B71-B6E3-8BA3BE2769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91666" y="1590674"/>
          <a:ext cx="3295650" cy="5015208"/>
        </p:xfrm>
        <a:graphic>
          <a:graphicData uri="http://schemas.openxmlformats.org/drawingml/2006/table">
            <a:tbl>
              <a:tblPr/>
              <a:tblGrid>
                <a:gridCol w="1214396">
                  <a:extLst>
                    <a:ext uri="{9D8B030D-6E8A-4147-A177-3AD203B41FA5}">
                      <a16:colId xmlns:a16="http://schemas.microsoft.com/office/drawing/2014/main" val="2568478971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013373413"/>
                    </a:ext>
                  </a:extLst>
                </a:gridCol>
                <a:gridCol w="655136">
                  <a:extLst>
                    <a:ext uri="{9D8B030D-6E8A-4147-A177-3AD203B41FA5}">
                      <a16:colId xmlns:a16="http://schemas.microsoft.com/office/drawing/2014/main" val="1315683357"/>
                    </a:ext>
                  </a:extLst>
                </a:gridCol>
                <a:gridCol w="766988">
                  <a:extLst>
                    <a:ext uri="{9D8B030D-6E8A-4147-A177-3AD203B41FA5}">
                      <a16:colId xmlns:a16="http://schemas.microsoft.com/office/drawing/2014/main" val="2211039630"/>
                    </a:ext>
                  </a:extLst>
                </a:gridCol>
              </a:tblGrid>
              <a:tr h="163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A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B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C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309918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567932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01318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[3]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4823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[4]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506468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[5]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048227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[6]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977293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[7]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174657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[8]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246786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[9]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717992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[10]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90766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[11]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570291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[12]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524688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[13]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888587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[14]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969845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[15]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74977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[16]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730562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[17]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476260"/>
                  </a:ext>
                </a:extLst>
              </a:tr>
              <a:tr h="1702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[18]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891197"/>
                  </a:ext>
                </a:extLst>
              </a:tr>
              <a:tr h="1702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[19]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424021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[20]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46282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[21]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801292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[22]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270896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[23]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596025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[24]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058484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[25]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914294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[26]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291734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[27]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412214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[28]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727869"/>
                  </a:ext>
                </a:extLst>
              </a:tr>
              <a:tr h="156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[29]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941263"/>
                  </a:ext>
                </a:extLst>
              </a:tr>
              <a:tr h="163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[30]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3523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2C2B09-F45A-443F-8B81-17B12114D607}"/>
              </a:ext>
            </a:extLst>
          </p:cNvPr>
          <p:cNvSpPr txBox="1"/>
          <p:nvPr/>
        </p:nvSpPr>
        <p:spPr>
          <a:xfrm>
            <a:off x="2109230" y="5608878"/>
            <a:ext cx="608227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학습되는 </a:t>
            </a:r>
            <a:r>
              <a:rPr lang="ko-KR" altLang="en-US" sz="1400" dirty="0" err="1"/>
              <a:t>태그들끼리의</a:t>
            </a:r>
            <a:r>
              <a:rPr lang="ko-KR" altLang="en-US" sz="1400" dirty="0"/>
              <a:t> 상관계수가 높아야 정확도가 상승함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태그가 </a:t>
            </a:r>
            <a:r>
              <a:rPr lang="ko-KR" altLang="en-US" sz="1400" dirty="0" err="1"/>
              <a:t>정상상태일때만을</a:t>
            </a:r>
            <a:r>
              <a:rPr lang="ko-KR" altLang="en-US" sz="1400" dirty="0"/>
              <a:t> 학습해야 </a:t>
            </a:r>
            <a:r>
              <a:rPr lang="ko-KR" altLang="en-US" sz="1400" dirty="0" err="1"/>
              <a:t>이상값이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들어올때</a:t>
            </a:r>
            <a:r>
              <a:rPr lang="ko-KR" altLang="en-US" sz="1400" dirty="0"/>
              <a:t> 탐지가 가능함</a:t>
            </a:r>
            <a:endParaRPr lang="ko-KR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C01CF-DB7F-41CF-90FD-0A3348194500}"/>
              </a:ext>
            </a:extLst>
          </p:cNvPr>
          <p:cNvSpPr txBox="1"/>
          <p:nvPr/>
        </p:nvSpPr>
        <p:spPr>
          <a:xfrm>
            <a:off x="825909" y="1458886"/>
            <a:ext cx="205002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학습 데이터 예시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0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0112" y="256025"/>
            <a:ext cx="896399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AAKR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B9B02B-EC11-4631-87F0-3C998821544B}"/>
              </a:ext>
            </a:extLst>
          </p:cNvPr>
          <p:cNvSpPr txBox="1"/>
          <p:nvPr/>
        </p:nvSpPr>
        <p:spPr>
          <a:xfrm>
            <a:off x="2766106" y="5493585"/>
            <a:ext cx="7516883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학습데이터와 유사한 패턴을 갖는 데이터가 입력되면 높은 </a:t>
            </a:r>
            <a:r>
              <a:rPr lang="ko-KR" altLang="en-US" sz="1400" dirty="0" err="1"/>
              <a:t>예측값을</a:t>
            </a:r>
            <a:r>
              <a:rPr lang="ko-KR" altLang="en-US" sz="1400" dirty="0"/>
              <a:t> 얻기에</a:t>
            </a:r>
            <a:br>
              <a:rPr lang="en-US" altLang="ko-KR" sz="1400" dirty="0"/>
            </a:br>
            <a:r>
              <a:rPr lang="ko-KR" altLang="en-US" sz="1400" dirty="0"/>
              <a:t>예비설비처럼 기동 구간데이터수가 적고 대부분의 값이 </a:t>
            </a:r>
            <a:r>
              <a:rPr lang="en-US" altLang="ko-KR" sz="1400" dirty="0"/>
              <a:t>0</a:t>
            </a:r>
            <a:r>
              <a:rPr lang="ko-KR" altLang="en-US" sz="1400" dirty="0"/>
              <a:t>인 태그로 구성된 그룹에 용이함</a:t>
            </a:r>
            <a:br>
              <a:rPr lang="en-US" altLang="ko-KR" sz="1400" dirty="0"/>
            </a:br>
            <a:r>
              <a:rPr lang="en-US" altLang="ko-KR" sz="1400" dirty="0"/>
              <a:t>Ex) Aux</a:t>
            </a:r>
            <a:r>
              <a:rPr lang="ko-KR" altLang="en-US" sz="1400" dirty="0"/>
              <a:t>설비관련 모델 </a:t>
            </a:r>
            <a:r>
              <a:rPr lang="en-US" altLang="ko-KR" sz="1400" dirty="0"/>
              <a:t>, Exit core temp </a:t>
            </a:r>
            <a:r>
              <a:rPr lang="ko-KR" altLang="en-US" sz="1400" dirty="0"/>
              <a:t>모델</a:t>
            </a:r>
            <a:endParaRPr lang="ko-KR" altLang="ko-KR" sz="1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6F87293-822F-47DB-BA5A-47ACD768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69" y="2207671"/>
            <a:ext cx="2048784" cy="31273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5513E60-C53E-4510-8CAF-729962827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2" y="3745706"/>
            <a:ext cx="3329313" cy="1590789"/>
          </a:xfrm>
          <a:prstGeom prst="rect">
            <a:avLst/>
          </a:prstGeom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84396EE-DF11-42AC-B3A3-EEEB00DE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141006"/>
              </p:ext>
            </p:extLst>
          </p:nvPr>
        </p:nvGraphicFramePr>
        <p:xfrm>
          <a:off x="449862" y="2207671"/>
          <a:ext cx="3295650" cy="1449771"/>
        </p:xfrm>
        <a:graphic>
          <a:graphicData uri="http://schemas.openxmlformats.org/drawingml/2006/table">
            <a:tbl>
              <a:tblPr/>
              <a:tblGrid>
                <a:gridCol w="1214396">
                  <a:extLst>
                    <a:ext uri="{9D8B030D-6E8A-4147-A177-3AD203B41FA5}">
                      <a16:colId xmlns:a16="http://schemas.microsoft.com/office/drawing/2014/main" val="2568478971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013373413"/>
                    </a:ext>
                  </a:extLst>
                </a:gridCol>
                <a:gridCol w="655136">
                  <a:extLst>
                    <a:ext uri="{9D8B030D-6E8A-4147-A177-3AD203B41FA5}">
                      <a16:colId xmlns:a16="http://schemas.microsoft.com/office/drawing/2014/main" val="1315683357"/>
                    </a:ext>
                  </a:extLst>
                </a:gridCol>
                <a:gridCol w="766988">
                  <a:extLst>
                    <a:ext uri="{9D8B030D-6E8A-4147-A177-3AD203B41FA5}">
                      <a16:colId xmlns:a16="http://schemas.microsoft.com/office/drawing/2014/main" val="2211039630"/>
                    </a:ext>
                  </a:extLst>
                </a:gridCol>
              </a:tblGrid>
              <a:tr h="29330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Actual Value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513401"/>
                  </a:ext>
                </a:extLst>
              </a:tr>
              <a:tr h="29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A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B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C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309918"/>
                  </a:ext>
                </a:extLst>
              </a:tr>
              <a:tr h="287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측정값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567932"/>
                  </a:ext>
                </a:extLst>
              </a:tr>
              <a:tr h="287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예측값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196869"/>
                  </a:ext>
                </a:extLst>
              </a:tr>
              <a:tr h="287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잔차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813750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0DDFFF-66B2-4189-9011-D3475226670E}"/>
              </a:ext>
            </a:extLst>
          </p:cNvPr>
          <p:cNvSpPr/>
          <p:nvPr/>
        </p:nvSpPr>
        <p:spPr>
          <a:xfrm>
            <a:off x="3885869" y="2400493"/>
            <a:ext cx="2048784" cy="9463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177E7EF-F7C6-4A9D-8DB0-1EA552F42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38343"/>
              </p:ext>
            </p:extLst>
          </p:nvPr>
        </p:nvGraphicFramePr>
        <p:xfrm>
          <a:off x="6132870" y="2207671"/>
          <a:ext cx="3295650" cy="1449771"/>
        </p:xfrm>
        <a:graphic>
          <a:graphicData uri="http://schemas.openxmlformats.org/drawingml/2006/table">
            <a:tbl>
              <a:tblPr/>
              <a:tblGrid>
                <a:gridCol w="1214396">
                  <a:extLst>
                    <a:ext uri="{9D8B030D-6E8A-4147-A177-3AD203B41FA5}">
                      <a16:colId xmlns:a16="http://schemas.microsoft.com/office/drawing/2014/main" val="2568478971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013373413"/>
                    </a:ext>
                  </a:extLst>
                </a:gridCol>
                <a:gridCol w="655136">
                  <a:extLst>
                    <a:ext uri="{9D8B030D-6E8A-4147-A177-3AD203B41FA5}">
                      <a16:colId xmlns:a16="http://schemas.microsoft.com/office/drawing/2014/main" val="1315683357"/>
                    </a:ext>
                  </a:extLst>
                </a:gridCol>
                <a:gridCol w="766988">
                  <a:extLst>
                    <a:ext uri="{9D8B030D-6E8A-4147-A177-3AD203B41FA5}">
                      <a16:colId xmlns:a16="http://schemas.microsoft.com/office/drawing/2014/main" val="2211039630"/>
                    </a:ext>
                  </a:extLst>
                </a:gridCol>
              </a:tblGrid>
              <a:tr h="29330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Actual Value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513401"/>
                  </a:ext>
                </a:extLst>
              </a:tr>
              <a:tr h="29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A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B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 C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309918"/>
                  </a:ext>
                </a:extLst>
              </a:tr>
              <a:tr h="287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측정값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67932"/>
                  </a:ext>
                </a:extLst>
              </a:tr>
              <a:tr h="287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예측값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196869"/>
                  </a:ext>
                </a:extLst>
              </a:tr>
              <a:tr h="2877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잔차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000" marR="54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000" marR="54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847882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F06DB654-332E-4DA5-BC85-356E153BD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70" y="3736942"/>
            <a:ext cx="3295650" cy="15980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8D17DF9-9F61-4A2A-BC92-D15B11922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989" y="2207672"/>
            <a:ext cx="2048784" cy="312731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181E0D-732B-4C3C-836C-4B19DC54974D}"/>
              </a:ext>
            </a:extLst>
          </p:cNvPr>
          <p:cNvSpPr/>
          <p:nvPr/>
        </p:nvSpPr>
        <p:spPr>
          <a:xfrm>
            <a:off x="9555023" y="2400493"/>
            <a:ext cx="2034750" cy="30583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212353-C95C-4A75-8CAF-4D109AB330E8}"/>
              </a:ext>
            </a:extLst>
          </p:cNvPr>
          <p:cNvSpPr txBox="1"/>
          <p:nvPr/>
        </p:nvSpPr>
        <p:spPr>
          <a:xfrm>
            <a:off x="639097" y="1061885"/>
            <a:ext cx="54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AAKR (Auto Associated Kernel Regression)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F13B6C-87D1-48D3-BFC0-8D437B338EFB}"/>
              </a:ext>
            </a:extLst>
          </p:cNvPr>
          <p:cNvSpPr txBox="1"/>
          <p:nvPr/>
        </p:nvSpPr>
        <p:spPr>
          <a:xfrm>
            <a:off x="449862" y="1611836"/>
            <a:ext cx="26620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 예시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정상데이터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55300-4664-4CF3-A2C2-D109DC955F98}"/>
              </a:ext>
            </a:extLst>
          </p:cNvPr>
          <p:cNvSpPr txBox="1"/>
          <p:nvPr/>
        </p:nvSpPr>
        <p:spPr>
          <a:xfrm>
            <a:off x="6132870" y="1611836"/>
            <a:ext cx="276896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 예시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이상데이터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117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398" y="3429000"/>
            <a:ext cx="4971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ANNOY</a:t>
            </a:r>
            <a:r>
              <a:rPr lang="ko-KR" altLang="en-US" sz="3600" b="1" dirty="0">
                <a:solidFill>
                  <a:prstClr val="white"/>
                </a:solidFill>
                <a:latin typeface="G마켓 산스 Medium" pitchFamily="50" charset="-127"/>
                <a:ea typeface="G마켓 산스 Medium" pitchFamily="50" charset="-127"/>
              </a:rPr>
              <a:t> 알고리즘 설명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7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A933C6-565B-47FE-8F9E-713A5A38F1F6}"/>
              </a:ext>
            </a:extLst>
          </p:cNvPr>
          <p:cNvSpPr/>
          <p:nvPr/>
        </p:nvSpPr>
        <p:spPr>
          <a:xfrm>
            <a:off x="640112" y="1071952"/>
            <a:ext cx="5847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ANNOY(Approximate Nearest Neighbor Oh Yeah)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E8E1C-48FD-4C58-A559-94005C08CC19}"/>
              </a:ext>
            </a:extLst>
          </p:cNvPr>
          <p:cNvSpPr txBox="1"/>
          <p:nvPr/>
        </p:nvSpPr>
        <p:spPr>
          <a:xfrm>
            <a:off x="700547" y="1847985"/>
            <a:ext cx="11112374" cy="201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핵심개념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KoPubWorld돋움체 Bold" panose="00000800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ea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590FF7-790E-47FA-AC4C-932BAC594D9A}"/>
              </a:ext>
            </a:extLst>
          </p:cNvPr>
          <p:cNvSpPr/>
          <p:nvPr/>
        </p:nvSpPr>
        <p:spPr>
          <a:xfrm>
            <a:off x="775268" y="3591927"/>
            <a:ext cx="165141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알고리즘흐름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06D9929-6B34-407E-8F5B-233E4EFF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36" y="5385359"/>
            <a:ext cx="3171405" cy="12012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6D3A6D-4CF7-495E-B577-5E54DD690C5D}"/>
              </a:ext>
            </a:extLst>
          </p:cNvPr>
          <p:cNvSpPr txBox="1"/>
          <p:nvPr/>
        </p:nvSpPr>
        <p:spPr>
          <a:xfrm>
            <a:off x="822597" y="4015705"/>
            <a:ext cx="11112374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１）</a:t>
            </a:r>
            <a:r>
              <a:rPr lang="en-US" altLang="ko-KR" sz="1400" dirty="0"/>
              <a:t>Vector Space</a:t>
            </a:r>
            <a:r>
              <a:rPr lang="ko-KR" altLang="en-US" sz="1400" dirty="0"/>
              <a:t>에서 임의의 두 점을 선택한 뒤</a:t>
            </a:r>
            <a:r>
              <a:rPr lang="en-US" altLang="ko-KR" sz="1400" dirty="0"/>
              <a:t>, </a:t>
            </a:r>
            <a:r>
              <a:rPr lang="ko-KR" altLang="en-US" sz="1400" dirty="0"/>
              <a:t>두 점 사이의 </a:t>
            </a:r>
            <a:r>
              <a:rPr lang="en-US" altLang="ko-KR" sz="1400" dirty="0"/>
              <a:t>Hyperplane</a:t>
            </a:r>
            <a:r>
              <a:rPr lang="ko-KR" altLang="en-US" sz="1400" dirty="0"/>
              <a:t>로 </a:t>
            </a:r>
            <a:r>
              <a:rPr lang="en-US" altLang="ko-KR" sz="1400" dirty="0"/>
              <a:t>Vector Space</a:t>
            </a:r>
            <a:r>
              <a:rPr lang="ko-KR" altLang="en-US" sz="1400" dirty="0"/>
              <a:t>를 나눔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２）</a:t>
            </a:r>
            <a:r>
              <a:rPr lang="en-US" altLang="ko-KR" sz="1400" dirty="0"/>
              <a:t>Subspace</a:t>
            </a:r>
            <a:r>
              <a:rPr lang="ko-KR" altLang="en-US" sz="1400" dirty="0"/>
              <a:t>에 있는 점들의 개수를 </a:t>
            </a:r>
            <a:r>
              <a:rPr lang="en-US" altLang="ko-KR" sz="1400" dirty="0"/>
              <a:t>Node</a:t>
            </a:r>
            <a:r>
              <a:rPr lang="ko-KR" altLang="en-US" sz="1400" dirty="0"/>
              <a:t>로 하여 </a:t>
            </a:r>
            <a:r>
              <a:rPr lang="en-US" altLang="ko-KR" sz="1400" dirty="0"/>
              <a:t>Binary Tree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３）</a:t>
            </a:r>
            <a:r>
              <a:rPr lang="en-US" altLang="ko-KR" sz="1400" dirty="0"/>
              <a:t>Subspace </a:t>
            </a:r>
            <a:r>
              <a:rPr lang="ko-KR" altLang="en-US" sz="1400" dirty="0"/>
              <a:t>내에 점이 </a:t>
            </a:r>
            <a:r>
              <a:rPr lang="en-US" altLang="ko-KR" sz="1400" dirty="0"/>
              <a:t>K</a:t>
            </a:r>
            <a:r>
              <a:rPr lang="ko-KR" altLang="en-US" sz="1400" dirty="0"/>
              <a:t>개 초과로 존재한다면 </a:t>
            </a:r>
            <a:r>
              <a:rPr lang="en-US" altLang="ko-KR" sz="1400" dirty="0"/>
              <a:t>1,2 </a:t>
            </a:r>
            <a:r>
              <a:rPr lang="ko-KR" altLang="en-US" sz="1400" dirty="0"/>
              <a:t>반복 진행하여 최종 트리 생성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ea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ea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88FAA-4B10-430E-91CE-A8EC6902BB54}"/>
              </a:ext>
            </a:extLst>
          </p:cNvPr>
          <p:cNvSpPr txBox="1"/>
          <p:nvPr/>
        </p:nvSpPr>
        <p:spPr>
          <a:xfrm>
            <a:off x="700548" y="1441284"/>
            <a:ext cx="11394808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학습한 데이터 중에서 입력한 데이터와 유사한 데이터를 찾는 근사이웃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(Nearest Neighbor)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알고리즘의 한 종류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B5FED7-EA78-4C0B-BE31-1C1EE4A9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732" y="5385359"/>
            <a:ext cx="3464635" cy="12259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071B5A-E62B-4C05-B1FB-31271309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269" y="5416716"/>
            <a:ext cx="3722700" cy="12012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D17282-0A68-40AD-A8C8-6DF881AC3872}"/>
              </a:ext>
            </a:extLst>
          </p:cNvPr>
          <p:cNvSpPr txBox="1"/>
          <p:nvPr/>
        </p:nvSpPr>
        <p:spPr>
          <a:xfrm>
            <a:off x="842819" y="2242493"/>
            <a:ext cx="1061146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자신과 가까운 벡터를 찾아내는 알고리즘 중 하나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랜덤 트리</a:t>
            </a:r>
            <a:r>
              <a:rPr lang="en-US" altLang="ko-KR" sz="1400" dirty="0"/>
              <a:t>(Random Trees) </a:t>
            </a:r>
            <a:r>
              <a:rPr lang="ko-KR" altLang="en-US" sz="1400" dirty="0"/>
              <a:t>주로 이진 분류 트리</a:t>
            </a:r>
            <a:r>
              <a:rPr lang="en-US" altLang="ko-KR" sz="1400" dirty="0"/>
              <a:t>(Binary tree)</a:t>
            </a:r>
            <a:r>
              <a:rPr lang="ko-KR" altLang="en-US" sz="1400" dirty="0"/>
              <a:t>를 사용하여 모든 벡터와 연산하지 않고 근사벡터를 찾아냄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KNN</a:t>
            </a:r>
            <a:r>
              <a:rPr lang="ko-KR" altLang="en-US" sz="1400" dirty="0"/>
              <a:t>보다 정확도가 떨어질 수 있지만 속도 측면을 고려한다면 더 좋은 알고리즘이 될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정확도보다는 속도를 우선시하는 경우 매우 유용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F2565-0ACF-4208-AA08-A34525213C52}"/>
              </a:ext>
            </a:extLst>
          </p:cNvPr>
          <p:cNvSpPr txBox="1"/>
          <p:nvPr/>
        </p:nvSpPr>
        <p:spPr>
          <a:xfrm>
            <a:off x="700547" y="263542"/>
            <a:ext cx="1176412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ANNOY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87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6C1C00D-381A-441C-A831-080E5E43446A}"/>
              </a:ext>
            </a:extLst>
          </p:cNvPr>
          <p:cNvSpPr txBox="1">
            <a:spLocks/>
          </p:cNvSpPr>
          <p:nvPr/>
        </p:nvSpPr>
        <p:spPr>
          <a:xfrm>
            <a:off x="11652621" y="6631672"/>
            <a:ext cx="160301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120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venir Next Condensed Demi Bold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venir Next Condensed Demi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A933C6-565B-47FE-8F9E-713A5A38F1F6}"/>
              </a:ext>
            </a:extLst>
          </p:cNvPr>
          <p:cNvSpPr/>
          <p:nvPr/>
        </p:nvSpPr>
        <p:spPr>
          <a:xfrm>
            <a:off x="640112" y="1071952"/>
            <a:ext cx="5847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ANNOY(Approximate Nearest Neighbor Oh Yeah)</a:t>
            </a:r>
            <a:endParaRPr lang="ko-KR" altLang="en-US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F86654F-99B3-4E49-8AF5-F7ED79E93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12" y="1717961"/>
            <a:ext cx="22153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5DE8533-16C0-4D46-97F1-740F430AF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12" y="1993655"/>
            <a:ext cx="112955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400" dirty="0"/>
              <a:t>ANNOY 모델 초기화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F4058C5-F174-4E79-9F97-BBC90ED71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974" y="4245757"/>
            <a:ext cx="119807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/>
              <a:t>학습과정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A47A16-63F2-4FA0-87C9-5E461DFD0A9A}"/>
              </a:ext>
            </a:extLst>
          </p:cNvPr>
          <p:cNvSpPr/>
          <p:nvPr/>
        </p:nvSpPr>
        <p:spPr>
          <a:xfrm>
            <a:off x="620110" y="1477605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계산절차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F4632-03DD-4F36-A6A7-464F0B1475EB}"/>
                  </a:ext>
                </a:extLst>
              </p:cNvPr>
              <p:cNvSpPr txBox="1"/>
              <p:nvPr/>
            </p:nvSpPr>
            <p:spPr>
              <a:xfrm>
                <a:off x="1715867" y="3554060"/>
                <a:ext cx="3842014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𝑀𝑖𝑛𝑀𝑎𝑥𝑆𝑐𝑎𝑙𝑒𝑟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𝑠𝑐𝑎𝑙𝑒𝑑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7F4632-03DD-4F36-A6A7-464F0B14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67" y="3554060"/>
                <a:ext cx="3842014" cy="521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6EBF0C8-7485-4325-BD88-9FE97955236C}"/>
              </a:ext>
            </a:extLst>
          </p:cNvPr>
          <p:cNvSpPr txBox="1"/>
          <p:nvPr/>
        </p:nvSpPr>
        <p:spPr>
          <a:xfrm>
            <a:off x="640112" y="2326678"/>
            <a:ext cx="10611464" cy="101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/>
              <a:t>모델 이름, 태그 목록, </a:t>
            </a:r>
            <a:r>
              <a:rPr lang="ko-KR" altLang="ko-KR" sz="1400" dirty="0" err="1"/>
              <a:t>window_size</a:t>
            </a:r>
            <a:r>
              <a:rPr lang="ko-KR" altLang="ko-KR" sz="1400" dirty="0"/>
              <a:t> 설정</a:t>
            </a:r>
            <a:r>
              <a:rPr lang="en-US" altLang="ko-KR" sz="1400" dirty="0"/>
              <a:t>(</a:t>
            </a:r>
            <a:r>
              <a:rPr lang="ko-KR" altLang="ko-KR" sz="1400" dirty="0" err="1"/>
              <a:t>window_size</a:t>
            </a:r>
            <a:r>
              <a:rPr lang="en-US" altLang="ko-KR" sz="1400" dirty="0"/>
              <a:t> 8</a:t>
            </a:r>
            <a:r>
              <a:rPr lang="ko-KR" altLang="en-US" sz="1400" dirty="0"/>
              <a:t>로</a:t>
            </a:r>
            <a:r>
              <a:rPr lang="ko-KR" altLang="ko-KR" sz="1400" dirty="0"/>
              <a:t> 설정</a:t>
            </a:r>
            <a:r>
              <a:rPr lang="en-US" altLang="ko-KR" sz="1400" dirty="0"/>
              <a:t>), </a:t>
            </a:r>
            <a:r>
              <a:rPr lang="ko-KR" altLang="en-US" sz="1400" dirty="0"/>
              <a:t>유클리드 거리 기반 </a:t>
            </a:r>
            <a:r>
              <a:rPr lang="ko-KR" altLang="ko-KR" sz="1400" dirty="0" err="1"/>
              <a:t>AnnoyIndex</a:t>
            </a:r>
            <a:r>
              <a:rPr lang="ko-KR" altLang="ko-KR" sz="1400" dirty="0"/>
              <a:t> 객체 생성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/>
              <a:t>(기본 거리 </a:t>
            </a:r>
            <a:r>
              <a:rPr lang="ko-KR" altLang="ko-KR" sz="1400" dirty="0" err="1"/>
              <a:t>metric</a:t>
            </a:r>
            <a:r>
              <a:rPr lang="ko-KR" altLang="ko-KR" sz="1400" dirty="0"/>
              <a:t>: 유클리드 거리 사용</a:t>
            </a:r>
            <a:r>
              <a:rPr lang="en-US" altLang="ko-KR" sz="1400" dirty="0"/>
              <a:t> (Euclidean Distance)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/>
              <a:t>데이터 정규화를 위해 </a:t>
            </a:r>
            <a:r>
              <a:rPr lang="ko-KR" altLang="ko-KR" sz="1400" dirty="0" err="1"/>
              <a:t>MinMaxScaler</a:t>
            </a:r>
            <a:r>
              <a:rPr lang="ko-KR" altLang="ko-KR" sz="1400" dirty="0"/>
              <a:t> 설정</a:t>
            </a:r>
            <a:r>
              <a:rPr lang="en-US" altLang="ko-KR" sz="1400" dirty="0"/>
              <a:t> (0~5 </a:t>
            </a:r>
            <a:r>
              <a:rPr lang="ko-KR" altLang="en-US" sz="1400" dirty="0"/>
              <a:t>범위로 변환</a:t>
            </a:r>
            <a:r>
              <a:rPr lang="en-US" altLang="ko-KR" sz="1400" dirty="0"/>
              <a:t>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389526E-E762-49D5-AE80-93219D9C0814}"/>
                  </a:ext>
                </a:extLst>
              </p:cNvPr>
              <p:cNvSpPr/>
              <p:nvPr/>
            </p:nvSpPr>
            <p:spPr>
              <a:xfrm>
                <a:off x="5877831" y="3229709"/>
                <a:ext cx="4739438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dirty="0" smtClean="0">
                          <a:latin typeface="Cambria Math" panose="02040503050406030204" pitchFamily="18" charset="0"/>
                        </a:rPr>
                        <m:t>유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클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드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거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식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ko-KR" altLang="ko-KR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ko-KR" altLang="ko-KR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dirty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dirty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ko-KR" altLang="ko-KR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389526E-E762-49D5-AE80-93219D9C0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831" y="3229709"/>
                <a:ext cx="4739438" cy="1169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4B8A8FF-CEF1-4B7B-B87E-5D4993EA85F2}"/>
              </a:ext>
            </a:extLst>
          </p:cNvPr>
          <p:cNvSpPr txBox="1"/>
          <p:nvPr/>
        </p:nvSpPr>
        <p:spPr>
          <a:xfrm>
            <a:off x="715928" y="4501922"/>
            <a:ext cx="10611464" cy="165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데이터를 정규화 및 샘플링을 수행하고</a:t>
            </a:r>
            <a:r>
              <a:rPr lang="en-US" altLang="ko-KR" sz="1400" dirty="0"/>
              <a:t>, </a:t>
            </a:r>
            <a:r>
              <a:rPr lang="ko-KR" altLang="en-US" sz="1400" dirty="0"/>
              <a:t>벡터화 후 </a:t>
            </a:r>
            <a:r>
              <a:rPr lang="en-US" altLang="ko-KR" sz="1400" dirty="0"/>
              <a:t>ANNOY </a:t>
            </a:r>
            <a:r>
              <a:rPr lang="ko-KR" altLang="en-US" sz="1400" dirty="0"/>
              <a:t>인덱스를 사용하여 벡터들을 추가하고 모델을 학습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MinMaxScaler</a:t>
            </a:r>
            <a:r>
              <a:rPr lang="en-US" altLang="ko-KR" sz="1400" dirty="0"/>
              <a:t>(0~5</a:t>
            </a:r>
            <a:r>
              <a:rPr lang="ko-KR" altLang="en-US" sz="1400" dirty="0"/>
              <a:t>범위</a:t>
            </a:r>
            <a:r>
              <a:rPr lang="en-US" altLang="ko-KR" sz="1400" dirty="0"/>
              <a:t>)</a:t>
            </a:r>
            <a:r>
              <a:rPr lang="ko-KR" altLang="en-US" sz="1400" dirty="0"/>
              <a:t>로 데이터 스케일링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Kmeans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언더샘플링</a:t>
            </a:r>
            <a:r>
              <a:rPr lang="ko-KR" altLang="en-US" sz="1400" dirty="0"/>
              <a:t> 수행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400" dirty="0"/>
              <a:t>ANNOY 인덱스에 벡터 추가 후 트리(</a:t>
            </a:r>
            <a:r>
              <a:rPr lang="ko-KR" altLang="ko-KR" sz="1400" dirty="0" err="1"/>
              <a:t>n_trees</a:t>
            </a:r>
            <a:r>
              <a:rPr lang="ko-KR" altLang="ko-KR" sz="1400" dirty="0"/>
              <a:t>) 빌드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01310-62A0-4A08-BABC-DD82A8FC8406}"/>
              </a:ext>
            </a:extLst>
          </p:cNvPr>
          <p:cNvSpPr txBox="1"/>
          <p:nvPr/>
        </p:nvSpPr>
        <p:spPr>
          <a:xfrm>
            <a:off x="700547" y="263542"/>
            <a:ext cx="1176412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4" dirty="0">
                <a:solidFill>
                  <a:prstClr val="white"/>
                </a:solidFill>
                <a:latin typeface="G마켓 산스 Medium" pitchFamily="50" charset="-127"/>
                <a:ea typeface="G마켓 산스 Bold" pitchFamily="50" charset="-127"/>
              </a:rPr>
              <a:t>ANNOY</a:t>
            </a:r>
            <a:endParaRPr kumimoji="0" lang="ko-KR" altLang="en-US" sz="180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itchFamily="50" charset="-127"/>
              <a:ea typeface="G마켓 산스 Medium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4321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2687</Words>
  <Application>Microsoft Office PowerPoint</Application>
  <PresentationFormat>와이드스크린</PresentationFormat>
  <Paragraphs>548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Avenir Next Condensed Demi Bold</vt:lpstr>
      <vt:lpstr>G마켓 산스 Bold</vt:lpstr>
      <vt:lpstr>G마켓 산스 Medium</vt:lpstr>
      <vt:lpstr>KoPubWorld돋움체 Bold</vt:lpstr>
      <vt:lpstr>본고딕 KR Normal</vt:lpstr>
      <vt:lpstr>한컴바탕</vt:lpstr>
      <vt:lpstr>Arial</vt:lpstr>
      <vt:lpstr>Cambria Math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gaonpf</dc:creator>
  <cp:lastModifiedBy>dhlee</cp:lastModifiedBy>
  <cp:revision>206</cp:revision>
  <dcterms:created xsi:type="dcterms:W3CDTF">2023-05-07T02:00:22Z</dcterms:created>
  <dcterms:modified xsi:type="dcterms:W3CDTF">2025-02-06T09:27:04Z</dcterms:modified>
</cp:coreProperties>
</file>